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embeddedFontLst>
    <p:embeddedFont>
      <p:font typeface="Play"/>
      <p:regular r:id="rId55"/>
      <p:bold r:id="rId56"/>
    </p:embeddedFont>
    <p:embeddedFont>
      <p:font typeface="Oswald"/>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hpOlp6s7VRod/5OTDhm5ddtS+i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E12BCD-2707-4BA5-8114-4B8DB3A28691}">
  <a:tblStyle styleId="{00E12BCD-2707-4BA5-8114-4B8DB3A286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6440D7-2935-4EF6-8AAA-B55F62FD2BE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26" Type="http://schemas.openxmlformats.org/officeDocument/2006/relationships/slide" Target="slides/slide21.xml"/><Relationship Id="rId13" Type="http://schemas.openxmlformats.org/officeDocument/2006/relationships/slide" Target="slides/slide8.xml"/><Relationship Id="rId18" Type="http://schemas.openxmlformats.org/officeDocument/2006/relationships/slide" Target="slides/slide13.xml"/><Relationship Id="rId42" Type="http://schemas.openxmlformats.org/officeDocument/2006/relationships/slide" Target="slides/slide37.xml"/><Relationship Id="rId47" Type="http://schemas.openxmlformats.org/officeDocument/2006/relationships/slide" Target="slides/slide42.xml"/><Relationship Id="rId34" Type="http://schemas.openxmlformats.org/officeDocument/2006/relationships/slide" Target="slides/slide29.xml"/><Relationship Id="rId21" Type="http://schemas.openxmlformats.org/officeDocument/2006/relationships/slide" Target="slides/slide16.xml"/><Relationship Id="rId50" Type="http://schemas.openxmlformats.org/officeDocument/2006/relationships/slide" Target="slides/slide45.xml"/><Relationship Id="rId55" Type="http://schemas.openxmlformats.org/officeDocument/2006/relationships/font" Target="fonts/Play-regular.fntdata"/><Relationship Id="rId7" Type="http://schemas.openxmlformats.org/officeDocument/2006/relationships/slide" Target="slides/slide2.xml"/><Relationship Id="rId2" Type="http://schemas.openxmlformats.org/officeDocument/2006/relationships/presProps" Target="pres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slide" Target="slides/slide35.xml"/><Relationship Id="rId45" Type="http://schemas.openxmlformats.org/officeDocument/2006/relationships/slide" Target="slides/slide40.xml"/><Relationship Id="rId32" Type="http://schemas.openxmlformats.org/officeDocument/2006/relationships/slide" Target="slides/slide27.xml"/><Relationship Id="rId37" Type="http://schemas.openxmlformats.org/officeDocument/2006/relationships/slide" Target="slides/slide32.xml"/><Relationship Id="rId24" Type="http://schemas.openxmlformats.org/officeDocument/2006/relationships/slide" Target="slides/slide19.xml"/><Relationship Id="rId53" Type="http://schemas.openxmlformats.org/officeDocument/2006/relationships/slide" Target="slides/slide48.xml"/><Relationship Id="rId11" Type="http://schemas.openxmlformats.org/officeDocument/2006/relationships/slide" Target="slides/slide6.xml"/><Relationship Id="rId58" Type="http://customschemas.google.com/relationships/presentationmetadata" Target="metadata"/><Relationship Id="rId5" Type="http://schemas.openxmlformats.org/officeDocument/2006/relationships/notesMaster" Target="notesMasters/notesMaster1.xml"/><Relationship Id="rId61" Type="http://schemas.openxmlformats.org/officeDocument/2006/relationships/customXml" Target="../customXml/item3.xml"/><Relationship Id="rId19" Type="http://schemas.openxmlformats.org/officeDocument/2006/relationships/slide" Target="slides/slide14.xml"/><Relationship Id="rId43" Type="http://schemas.openxmlformats.org/officeDocument/2006/relationships/slide" Target="slides/slide38.xml"/><Relationship Id="rId48" Type="http://schemas.openxmlformats.org/officeDocument/2006/relationships/slide" Target="slides/slide43.xml"/><Relationship Id="rId30" Type="http://schemas.openxmlformats.org/officeDocument/2006/relationships/slide" Target="slides/slide25.xml"/><Relationship Id="rId35" Type="http://schemas.openxmlformats.org/officeDocument/2006/relationships/slide" Target="slides/slide30.xml"/><Relationship Id="rId22" Type="http://schemas.openxmlformats.org/officeDocument/2006/relationships/slide" Target="slides/slide17.xml"/><Relationship Id="rId27" Type="http://schemas.openxmlformats.org/officeDocument/2006/relationships/slide" Target="slides/slide22.xml"/><Relationship Id="rId56" Type="http://schemas.openxmlformats.org/officeDocument/2006/relationships/font" Target="fonts/Play-bold.fntdata"/><Relationship Id="rId14" Type="http://schemas.openxmlformats.org/officeDocument/2006/relationships/slide" Target="slides/slide9.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tableStyles" Target="tableStyles.xml"/><Relationship Id="rId46" Type="http://schemas.openxmlformats.org/officeDocument/2006/relationships/slide" Target="slides/slide41.xml"/><Relationship Id="rId33" Type="http://schemas.openxmlformats.org/officeDocument/2006/relationships/slide" Target="slides/slide28.xml"/><Relationship Id="rId38" Type="http://schemas.openxmlformats.org/officeDocument/2006/relationships/slide" Target="slides/slide33.xml"/><Relationship Id="rId25" Type="http://schemas.openxmlformats.org/officeDocument/2006/relationships/slide" Target="slides/slide20.xml"/><Relationship Id="rId12" Type="http://schemas.openxmlformats.org/officeDocument/2006/relationships/slide" Target="slides/slide7.xml"/><Relationship Id="rId17" Type="http://schemas.openxmlformats.org/officeDocument/2006/relationships/slide" Target="slides/slide12.xml"/><Relationship Id="rId59" Type="http://schemas.openxmlformats.org/officeDocument/2006/relationships/customXml" Target="../customXml/item1.xml"/><Relationship Id="rId41" Type="http://schemas.openxmlformats.org/officeDocument/2006/relationships/slide" Target="slides/slide36.xml"/><Relationship Id="rId20" Type="http://schemas.openxmlformats.org/officeDocument/2006/relationships/slide" Target="slides/slide15.xml"/><Relationship Id="rId54" Type="http://schemas.openxmlformats.org/officeDocument/2006/relationships/slide" Target="slides/slide49.xml"/><Relationship Id="rId1" Type="http://schemas.openxmlformats.org/officeDocument/2006/relationships/theme" Target="theme/theme1.xml"/><Relationship Id="rId6" Type="http://schemas.openxmlformats.org/officeDocument/2006/relationships/slide" Target="slides/slide1.xml"/><Relationship Id="rId49" Type="http://schemas.openxmlformats.org/officeDocument/2006/relationships/slide" Target="slides/slide44.xml"/><Relationship Id="rId36" Type="http://schemas.openxmlformats.org/officeDocument/2006/relationships/slide" Target="slides/slide31.xml"/><Relationship Id="rId23" Type="http://schemas.openxmlformats.org/officeDocument/2006/relationships/slide" Target="slides/slide18.xml"/><Relationship Id="rId28" Type="http://schemas.openxmlformats.org/officeDocument/2006/relationships/slide" Target="slides/slide23.xml"/><Relationship Id="rId57" Type="http://schemas.openxmlformats.org/officeDocument/2006/relationships/font" Target="fonts/Oswald-bold.fntdata"/><Relationship Id="rId15" Type="http://schemas.openxmlformats.org/officeDocument/2006/relationships/slide" Target="slides/slide10.xml"/><Relationship Id="rId44" Type="http://schemas.openxmlformats.org/officeDocument/2006/relationships/slide" Target="slides/slide39.xml"/><Relationship Id="rId31" Type="http://schemas.openxmlformats.org/officeDocument/2006/relationships/slide" Target="slides/slide26.xml"/><Relationship Id="rId52" Type="http://schemas.openxmlformats.org/officeDocument/2006/relationships/slide" Target="slides/slide47.xml"/><Relationship Id="rId10" Type="http://schemas.openxmlformats.org/officeDocument/2006/relationships/slide" Target="slides/slide5.xml"/><Relationship Id="rId60" Type="http://schemas.openxmlformats.org/officeDocument/2006/relationships/customXml" Target="../customXml/item2.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be3a93895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be3a93895_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31be3a93895_2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edb1c1516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31edb1c1516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edb1c1516_5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31edb1c1516_5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edb1c1516_5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31edb1c1516_5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edb1c1516_5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1edb1c1516_5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be3a93895_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31be3a93895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edb1c1516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31edb1c1516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edb1c1516_4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edb1c1516_4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31edb1c1516_4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edb1c1516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31edb1c1516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edb1c1516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31edb1c1516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1edb1c1516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31edb1c1516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edb1c1516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31edb1c1516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4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4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4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5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7"/>
          <p:cNvSpPr/>
          <p:nvPr>
            <p:ph idx="2" type="pic"/>
          </p:nvPr>
        </p:nvSpPr>
        <p:spPr>
          <a:xfrm>
            <a:off x="5183188" y="987425"/>
            <a:ext cx="6172200" cy="4873500"/>
          </a:xfrm>
          <a:prstGeom prst="rect">
            <a:avLst/>
          </a:prstGeom>
          <a:noFill/>
          <a:ln>
            <a:noFill/>
          </a:ln>
        </p:spPr>
      </p:sp>
      <p:sp>
        <p:nvSpPr>
          <p:cNvPr id="81" name="Google Shape;81;p57"/>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57"/>
          <p:cNvSpPr/>
          <p:nvPr/>
        </p:nvSpPr>
        <p:spPr>
          <a:xfrm>
            <a:off x="0" y="6676906"/>
            <a:ext cx="12192000" cy="181200"/>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58"/>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5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58"/>
          <p:cNvSpPr/>
          <p:nvPr/>
        </p:nvSpPr>
        <p:spPr>
          <a:xfrm>
            <a:off x="0" y="6676906"/>
            <a:ext cx="12192000" cy="181200"/>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59"/>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59"/>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59"/>
          <p:cNvSpPr/>
          <p:nvPr/>
        </p:nvSpPr>
        <p:spPr>
          <a:xfrm>
            <a:off x="0" y="6482208"/>
            <a:ext cx="12192000" cy="376800"/>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59"/>
          <p:cNvSpPr/>
          <p:nvPr/>
        </p:nvSpPr>
        <p:spPr>
          <a:xfrm>
            <a:off x="0" y="6676906"/>
            <a:ext cx="12192000" cy="181200"/>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49"/>
          <p:cNvSpPr/>
          <p:nvPr/>
        </p:nvSpPr>
        <p:spPr>
          <a:xfrm>
            <a:off x="0" y="6482208"/>
            <a:ext cx="12192000" cy="376800"/>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 name="Google Shape;29;p49"/>
          <p:cNvSpPr/>
          <p:nvPr/>
        </p:nvSpPr>
        <p:spPr>
          <a:xfrm>
            <a:off x="0" y="6676906"/>
            <a:ext cx="12192000" cy="181200"/>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 name="Google Shape;30;p49"/>
          <p:cNvSpPr txBox="1"/>
          <p:nvPr/>
        </p:nvSpPr>
        <p:spPr>
          <a:xfrm>
            <a:off x="11435142" y="6492875"/>
            <a:ext cx="6807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1400">
                <a:solidFill>
                  <a:schemeClr val="dk1"/>
                </a:solidFill>
                <a:latin typeface="Arial"/>
                <a:ea typeface="Arial"/>
                <a:cs typeface="Arial"/>
                <a:sym typeface="Arial"/>
              </a:rPr>
              <a:t>‹#›</a:t>
            </a:fld>
            <a:endParaRPr b="1" sz="14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all_Title and Content">
  <p:cSld name="Overall_Title and Content">
    <p:spTree>
      <p:nvGrpSpPr>
        <p:cNvPr id="31" name="Shape 31"/>
        <p:cNvGrpSpPr/>
        <p:nvPr/>
      </p:nvGrpSpPr>
      <p:grpSpPr>
        <a:xfrm>
          <a:off x="0" y="0"/>
          <a:ext cx="0" cy="0"/>
          <a:chOff x="0" y="0"/>
          <a:chExt cx="0" cy="0"/>
        </a:xfrm>
      </p:grpSpPr>
      <p:sp>
        <p:nvSpPr>
          <p:cNvPr id="32" name="Google Shape;32;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1"/>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1"/>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7" name="Google Shape;37;p5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5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ITXXXXXXXX</a:t>
            </a:r>
            <a:r>
              <a:rPr lang="en-US" sz="1800">
                <a:solidFill>
                  <a:schemeClr val="dk1"/>
                </a:solidFill>
                <a:latin typeface="Arial"/>
                <a:ea typeface="Arial"/>
                <a:cs typeface="Arial"/>
                <a:sym typeface="Arial"/>
              </a:rPr>
              <a:t>   |   &lt;</a:t>
            </a:r>
            <a:r>
              <a:rPr b="1" lang="en-US" sz="1800">
                <a:solidFill>
                  <a:schemeClr val="dk1"/>
                </a:solidFill>
                <a:latin typeface="Arial"/>
                <a:ea typeface="Arial"/>
                <a:cs typeface="Arial"/>
                <a:sym typeface="Arial"/>
              </a:rPr>
              <a:t>&lt;Student Name&gt;&gt;   </a:t>
            </a:r>
            <a:r>
              <a:rPr lang="en-US" sz="1800">
                <a:solidFill>
                  <a:schemeClr val="dk1"/>
                </a:solidFill>
                <a:latin typeface="Arial"/>
                <a:ea typeface="Arial"/>
                <a:cs typeface="Arial"/>
                <a:sym typeface="Arial"/>
              </a:rPr>
              <a:t>|   </a:t>
            </a:r>
            <a:r>
              <a:rPr b="0" lang="en-US" sz="1800">
                <a:solidFill>
                  <a:schemeClr val="dk1"/>
                </a:solidFill>
                <a:latin typeface="Arial"/>
                <a:ea typeface="Arial"/>
                <a:cs typeface="Arial"/>
                <a:sym typeface="Arial"/>
              </a:rPr>
              <a:t>&lt;&lt;Project ID&gt;&gt;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5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54"/>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4"/>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54"/>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54"/>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54"/>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5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6"/>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56"/>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56"/>
          <p:cNvSpPr/>
          <p:nvPr/>
        </p:nvSpPr>
        <p:spPr>
          <a:xfrm>
            <a:off x="0" y="6406010"/>
            <a:ext cx="12192000" cy="453000"/>
          </a:xfrm>
          <a:prstGeom prst="triangle">
            <a:avLst>
              <a:gd fmla="val 85448"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56"/>
          <p:cNvSpPr/>
          <p:nvPr/>
        </p:nvSpPr>
        <p:spPr>
          <a:xfrm>
            <a:off x="0" y="6482208"/>
            <a:ext cx="12192000" cy="376800"/>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56"/>
          <p:cNvSpPr/>
          <p:nvPr/>
        </p:nvSpPr>
        <p:spPr>
          <a:xfrm>
            <a:off x="0" y="6676906"/>
            <a:ext cx="12192000" cy="181200"/>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4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757575"/>
                </a:solidFill>
                <a:latin typeface="Arial"/>
                <a:ea typeface="Arial"/>
                <a:cs typeface="Arial"/>
                <a:sym typeface="Arial"/>
              </a:defRPr>
            </a:lvl1pPr>
            <a:lvl2pPr indent="0" lvl="1" marL="0" marR="0" algn="r">
              <a:spcBef>
                <a:spcPts val="0"/>
              </a:spcBef>
              <a:buNone/>
              <a:defRPr b="0" i="0" sz="1200" u="none" cap="none" strike="noStrike">
                <a:solidFill>
                  <a:srgbClr val="757575"/>
                </a:solidFill>
                <a:latin typeface="Arial"/>
                <a:ea typeface="Arial"/>
                <a:cs typeface="Arial"/>
                <a:sym typeface="Arial"/>
              </a:defRPr>
            </a:lvl2pPr>
            <a:lvl3pPr indent="0" lvl="2" marL="0" marR="0" algn="r">
              <a:spcBef>
                <a:spcPts val="0"/>
              </a:spcBef>
              <a:buNone/>
              <a:defRPr b="0" i="0" sz="1200" u="none" cap="none" strike="noStrike">
                <a:solidFill>
                  <a:srgbClr val="757575"/>
                </a:solidFill>
                <a:latin typeface="Arial"/>
                <a:ea typeface="Arial"/>
                <a:cs typeface="Arial"/>
                <a:sym typeface="Arial"/>
              </a:defRPr>
            </a:lvl3pPr>
            <a:lvl4pPr indent="0" lvl="3" marL="0" marR="0" algn="r">
              <a:spcBef>
                <a:spcPts val="0"/>
              </a:spcBef>
              <a:buNone/>
              <a:defRPr b="0" i="0" sz="1200" u="none" cap="none" strike="noStrike">
                <a:solidFill>
                  <a:srgbClr val="757575"/>
                </a:solidFill>
                <a:latin typeface="Arial"/>
                <a:ea typeface="Arial"/>
                <a:cs typeface="Arial"/>
                <a:sym typeface="Arial"/>
              </a:defRPr>
            </a:lvl4pPr>
            <a:lvl5pPr indent="0" lvl="4" marL="0" marR="0" algn="r">
              <a:spcBef>
                <a:spcPts val="0"/>
              </a:spcBef>
              <a:buNone/>
              <a:defRPr b="0" i="0" sz="1200" u="none" cap="none" strike="noStrike">
                <a:solidFill>
                  <a:srgbClr val="757575"/>
                </a:solidFill>
                <a:latin typeface="Arial"/>
                <a:ea typeface="Arial"/>
                <a:cs typeface="Arial"/>
                <a:sym typeface="Arial"/>
              </a:defRPr>
            </a:lvl5pPr>
            <a:lvl6pPr indent="0" lvl="5" marL="0" marR="0" algn="r">
              <a:spcBef>
                <a:spcPts val="0"/>
              </a:spcBef>
              <a:buNone/>
              <a:defRPr b="0" i="0" sz="1200" u="none" cap="none" strike="noStrike">
                <a:solidFill>
                  <a:srgbClr val="757575"/>
                </a:solidFill>
                <a:latin typeface="Arial"/>
                <a:ea typeface="Arial"/>
                <a:cs typeface="Arial"/>
                <a:sym typeface="Arial"/>
              </a:defRPr>
            </a:lvl6pPr>
            <a:lvl7pPr indent="0" lvl="6" marL="0" marR="0" algn="r">
              <a:spcBef>
                <a:spcPts val="0"/>
              </a:spcBef>
              <a:buNone/>
              <a:defRPr b="0" i="0" sz="1200" u="none" cap="none" strike="noStrike">
                <a:solidFill>
                  <a:srgbClr val="757575"/>
                </a:solidFill>
                <a:latin typeface="Arial"/>
                <a:ea typeface="Arial"/>
                <a:cs typeface="Arial"/>
                <a:sym typeface="Arial"/>
              </a:defRPr>
            </a:lvl7pPr>
            <a:lvl8pPr indent="0" lvl="7" marL="0" marR="0" algn="r">
              <a:spcBef>
                <a:spcPts val="0"/>
              </a:spcBef>
              <a:buNone/>
              <a:defRPr b="0" i="0" sz="1200" u="none" cap="none" strike="noStrike">
                <a:solidFill>
                  <a:srgbClr val="757575"/>
                </a:solidFill>
                <a:latin typeface="Arial"/>
                <a:ea typeface="Arial"/>
                <a:cs typeface="Arial"/>
                <a:sym typeface="Arial"/>
              </a:defRPr>
            </a:lvl8pPr>
            <a:lvl9pPr indent="0" lvl="8" marL="0" marR="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47"/>
          <p:cNvSpPr txBox="1"/>
          <p:nvPr/>
        </p:nvSpPr>
        <p:spPr>
          <a:xfrm>
            <a:off x="11435142" y="6492875"/>
            <a:ext cx="6807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i="0" lang="en-US" sz="1400" u="none" cap="none" strike="noStrike">
                <a:solidFill>
                  <a:schemeClr val="dk1"/>
                </a:solidFill>
                <a:latin typeface="Arial"/>
                <a:ea typeface="Arial"/>
                <a:cs typeface="Arial"/>
                <a:sym typeface="Arial"/>
              </a:rPr>
              <a:t>‹#›</a:t>
            </a:fld>
            <a:endParaRPr b="1" i="0" sz="1400" u="none" cap="none" strike="noStrike">
              <a:solidFill>
                <a:schemeClr val="dk1"/>
              </a:solidFill>
              <a:latin typeface="Arial"/>
              <a:ea typeface="Arial"/>
              <a:cs typeface="Arial"/>
              <a:sym typeface="Arial"/>
            </a:endParaRPr>
          </a:p>
        </p:txBody>
      </p:sp>
      <p:pic>
        <p:nvPicPr>
          <p:cNvPr descr="A picture containing photo, table, person, monitor&#10;&#10;Description automatically generated" id="16" name="Google Shape;16;p47"/>
          <p:cNvPicPr preferRelativeResize="0"/>
          <p:nvPr/>
        </p:nvPicPr>
        <p:blipFill rotWithShape="1">
          <a:blip r:embed="rId1">
            <a:alphaModFix/>
          </a:blip>
          <a:srcRect b="0" l="0" r="71976" t="90285"/>
          <a:stretch/>
        </p:blipFill>
        <p:spPr>
          <a:xfrm>
            <a:off x="0" y="6373302"/>
            <a:ext cx="2514600" cy="490309"/>
          </a:xfrm>
          <a:prstGeom prst="rect">
            <a:avLst/>
          </a:prstGeom>
          <a:noFill/>
          <a:ln>
            <a:noFill/>
          </a:ln>
        </p:spPr>
      </p:pic>
      <p:sp>
        <p:nvSpPr>
          <p:cNvPr id="17" name="Google Shape;17;p47"/>
          <p:cNvSpPr txBox="1"/>
          <p:nvPr/>
        </p:nvSpPr>
        <p:spPr>
          <a:xfrm>
            <a:off x="10287000" y="6536937"/>
            <a:ext cx="1066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200">
              <a:solidFill>
                <a:schemeClr val="dk1"/>
              </a:solidFil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scikit-learn.org/1.5/modules/generated/sklearn.ensemble.RandomForestClassifier.html" TargetMode="External"/><Relationship Id="rId4" Type="http://schemas.openxmlformats.org/officeDocument/2006/relationships/hyperlink" Target="https://scikit-learn.org/1.5/modules/generated/sklearn.ensemble.RandomForestClassifier.html" TargetMode="External"/><Relationship Id="rId5" Type="http://schemas.openxmlformats.org/officeDocument/2006/relationships/hyperlink" Target="https://www.kaggle.com/" TargetMode="External"/><Relationship Id="rId6" Type="http://schemas.openxmlformats.org/officeDocument/2006/relationships/hyperlink" Target="https://www.kaggle.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doi.org/10.1016/j.heliyon.2023.03.17485" TargetMode="External"/><Relationship Id="rId4" Type="http://schemas.openxmlformats.org/officeDocument/2006/relationships/hyperlink" Target="https://apparelmagic.com/supply-chain-management-in-the-apparel-industry" TargetMode="External"/><Relationship Id="rId5" Type="http://schemas.openxmlformats.org/officeDocument/2006/relationships/hyperlink" Target="https://apparelmagic.com/supply-chain-management-in-the-apparel-industry" TargetMode="External"/><Relationship Id="rId6" Type="http://schemas.openxmlformats.org/officeDocument/2006/relationships/hyperlink" Target="https://www.uphance.com/revamp-your-apparel-supply-chain-for-speed-flexibility" TargetMode="External"/><Relationship Id="rId7" Type="http://schemas.openxmlformats.org/officeDocument/2006/relationships/hyperlink" Target="https://www.uphance.com/revamp-your-apparel-supply-chain-for-speed-flexibilit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www.3dbinpacking.com/" TargetMode="External"/><Relationship Id="rId4" Type="http://schemas.openxmlformats.org/officeDocument/2006/relationships/hyperlink" Target="https://www.3dbinpacking.com/" TargetMode="External"/><Relationship Id="rId5" Type="http://schemas.openxmlformats.org/officeDocument/2006/relationships/hyperlink" Target="https://www.packingoptimizer.com/" TargetMode="External"/><Relationship Id="rId6" Type="http://schemas.openxmlformats.org/officeDocument/2006/relationships/hyperlink" Target="https://www.packingoptimizer.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
          <p:cNvPicPr preferRelativeResize="0"/>
          <p:nvPr/>
        </p:nvPicPr>
        <p:blipFill rotWithShape="1">
          <a:blip r:embed="rId3">
            <a:alphaModFix/>
          </a:blip>
          <a:srcRect b="4897" l="0" r="4897" t="0"/>
          <a:stretch/>
        </p:blipFill>
        <p:spPr>
          <a:xfrm>
            <a:off x="152400" y="152400"/>
            <a:ext cx="11594761" cy="6553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4"/>
          <p:cNvSpPr txBox="1"/>
          <p:nvPr>
            <p:ph type="ctrTitle"/>
          </p:nvPr>
        </p:nvSpPr>
        <p:spPr>
          <a:xfrm>
            <a:off x="356299" y="563580"/>
            <a:ext cx="4552271"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lay"/>
              <a:buNone/>
            </a:pPr>
            <a:r>
              <a:rPr lang="en-US"/>
              <a:t>Research Gap</a:t>
            </a:r>
            <a:endParaRPr/>
          </a:p>
        </p:txBody>
      </p:sp>
      <p:sp>
        <p:nvSpPr>
          <p:cNvPr id="183" name="Google Shape;183;p14"/>
          <p:cNvSpPr/>
          <p:nvPr/>
        </p:nvSpPr>
        <p:spPr>
          <a:xfrm>
            <a:off x="2802572" y="6492875"/>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IT21167614| Mahagedara D N    |  </a:t>
            </a:r>
            <a:r>
              <a:rPr lang="en-US" sz="1800">
                <a:solidFill>
                  <a:schemeClr val="dk1"/>
                </a:solidFill>
              </a:rPr>
              <a:t>24-25J-65</a:t>
            </a:r>
            <a:endParaRPr/>
          </a:p>
        </p:txBody>
      </p:sp>
      <p:graphicFrame>
        <p:nvGraphicFramePr>
          <p:cNvPr id="184" name="Google Shape;184;p14"/>
          <p:cNvGraphicFramePr/>
          <p:nvPr/>
        </p:nvGraphicFramePr>
        <p:xfrm>
          <a:off x="952500" y="1559500"/>
          <a:ext cx="3000000" cy="3000000"/>
        </p:xfrm>
        <a:graphic>
          <a:graphicData uri="http://schemas.openxmlformats.org/drawingml/2006/table">
            <a:tbl>
              <a:tblPr>
                <a:noFill/>
                <a:tableStyleId>{00E12BCD-2707-4BA5-8114-4B8DB3A28691}</a:tableStyleId>
              </a:tblPr>
              <a:tblGrid>
                <a:gridCol w="4766250"/>
                <a:gridCol w="2534375"/>
                <a:gridCol w="1880725"/>
                <a:gridCol w="1105650"/>
              </a:tblGrid>
              <a:tr h="381000">
                <a:tc>
                  <a:txBody>
                    <a:bodyPr/>
                    <a:lstStyle/>
                    <a:p>
                      <a:pPr indent="0" lvl="0" marL="0" rtl="0" algn="l">
                        <a:spcBef>
                          <a:spcPts val="0"/>
                        </a:spcBef>
                        <a:spcAft>
                          <a:spcPts val="0"/>
                        </a:spcAft>
                        <a:buNone/>
                      </a:pPr>
                      <a:r>
                        <a:rPr lang="en-US">
                          <a:solidFill>
                            <a:schemeClr val="lt1"/>
                          </a:solidFill>
                        </a:rPr>
                        <a:t>Study</a:t>
                      </a:r>
                      <a:endParaRPr>
                        <a:solidFill>
                          <a:schemeClr val="lt1"/>
                        </a:solidFill>
                      </a:endParaRPr>
                    </a:p>
                  </a:txBody>
                  <a:tcPr marT="91425" marB="91425" marR="91425" marL="91425">
                    <a:solidFill>
                      <a:srgbClr val="20124D"/>
                    </a:solidFill>
                  </a:tcPr>
                </a:tc>
                <a:tc>
                  <a:txBody>
                    <a:bodyPr/>
                    <a:lstStyle/>
                    <a:p>
                      <a:pPr indent="0" lvl="0" marL="0" rtl="0" algn="l">
                        <a:spcBef>
                          <a:spcPts val="0"/>
                        </a:spcBef>
                        <a:spcAft>
                          <a:spcPts val="0"/>
                        </a:spcAft>
                        <a:buNone/>
                      </a:pPr>
                      <a:r>
                        <a:rPr lang="en-US">
                          <a:solidFill>
                            <a:schemeClr val="lt1"/>
                          </a:solidFill>
                        </a:rPr>
                        <a:t>Travel and collect data</a:t>
                      </a:r>
                      <a:endParaRPr>
                        <a:solidFill>
                          <a:schemeClr val="lt1"/>
                        </a:solidFill>
                      </a:endParaRPr>
                    </a:p>
                  </a:txBody>
                  <a:tcPr marT="91425" marB="91425" marR="91425" marL="91425">
                    <a:solidFill>
                      <a:srgbClr val="20124D"/>
                    </a:solidFill>
                  </a:tcPr>
                </a:tc>
                <a:tc>
                  <a:txBody>
                    <a:bodyPr/>
                    <a:lstStyle/>
                    <a:p>
                      <a:pPr indent="0" lvl="0" marL="0" rtl="0" algn="l">
                        <a:spcBef>
                          <a:spcPts val="0"/>
                        </a:spcBef>
                        <a:spcAft>
                          <a:spcPts val="0"/>
                        </a:spcAft>
                        <a:buNone/>
                      </a:pPr>
                      <a:r>
                        <a:rPr lang="en-US">
                          <a:solidFill>
                            <a:schemeClr val="lt1"/>
                          </a:solidFill>
                        </a:rPr>
                        <a:t>High accuracy</a:t>
                      </a:r>
                      <a:endParaRPr>
                        <a:solidFill>
                          <a:schemeClr val="lt1"/>
                        </a:solidFill>
                      </a:endParaRPr>
                    </a:p>
                  </a:txBody>
                  <a:tcPr marT="91425" marB="91425" marR="91425" marL="91425">
                    <a:solidFill>
                      <a:srgbClr val="20124D"/>
                    </a:solidFill>
                  </a:tcPr>
                </a:tc>
                <a:tc>
                  <a:txBody>
                    <a:bodyPr/>
                    <a:lstStyle/>
                    <a:p>
                      <a:pPr indent="0" lvl="0" marL="0" rtl="0" algn="l">
                        <a:spcBef>
                          <a:spcPts val="0"/>
                        </a:spcBef>
                        <a:spcAft>
                          <a:spcPts val="0"/>
                        </a:spcAft>
                        <a:buNone/>
                      </a:pPr>
                      <a:r>
                        <a:rPr lang="en-US">
                          <a:solidFill>
                            <a:schemeClr val="lt1"/>
                          </a:solidFill>
                        </a:rPr>
                        <a:t>low cost</a:t>
                      </a:r>
                      <a:endParaRPr>
                        <a:solidFill>
                          <a:schemeClr val="lt1"/>
                        </a:solidFill>
                      </a:endParaRPr>
                    </a:p>
                  </a:txBody>
                  <a:tcPr marT="91425" marB="91425" marR="91425" marL="91425">
                    <a:solidFill>
                      <a:srgbClr val="20124D"/>
                    </a:solidFill>
                  </a:tcPr>
                </a:tc>
              </a:tr>
              <a:tr h="381000">
                <a:tc>
                  <a:txBody>
                    <a:bodyPr/>
                    <a:lstStyle/>
                    <a:p>
                      <a:pPr indent="0" lvl="0" marL="0" rtl="0" algn="l">
                        <a:spcBef>
                          <a:spcPts val="0"/>
                        </a:spcBef>
                        <a:spcAft>
                          <a:spcPts val="0"/>
                        </a:spcAft>
                        <a:buNone/>
                      </a:pPr>
                      <a:r>
                        <a:rPr lang="en-US"/>
                        <a:t>Create an AI solution to predict order delivery times more accurately.</a:t>
                      </a:r>
                      <a:endParaRPr/>
                    </a:p>
                  </a:txBody>
                  <a:tcPr marT="91425" marB="91425" marR="91425" marL="91425"/>
                </a:tc>
                <a:tc>
                  <a:txBody>
                    <a:bodyPr/>
                    <a:lstStyle/>
                    <a:p>
                      <a:pPr indent="0" lvl="0" marL="0" rtl="0" algn="l">
                        <a:spcBef>
                          <a:spcPts val="0"/>
                        </a:spcBef>
                        <a:spcAft>
                          <a:spcPts val="0"/>
                        </a:spcAft>
                        <a:buNone/>
                      </a:pPr>
                      <a:r>
                        <a:rPr b="1" lang="en-US"/>
                        <a:t>YES</a:t>
                      </a:r>
                      <a:endParaRPr b="1"/>
                    </a:p>
                  </a:txBody>
                  <a:tcPr marT="91425" marB="91425" marR="91425" marL="91425"/>
                </a:tc>
                <a:tc>
                  <a:txBody>
                    <a:bodyPr/>
                    <a:lstStyle/>
                    <a:p>
                      <a:pPr indent="0" lvl="0" marL="0" rtl="0" algn="l">
                        <a:spcBef>
                          <a:spcPts val="0"/>
                        </a:spcBef>
                        <a:spcAft>
                          <a:spcPts val="0"/>
                        </a:spcAft>
                        <a:buNone/>
                      </a:pPr>
                      <a:r>
                        <a:rPr b="1" lang="en-US"/>
                        <a:t>YES</a:t>
                      </a:r>
                      <a:endParaRPr b="1"/>
                    </a:p>
                  </a:txBody>
                  <a:tcPr marT="91425" marB="91425" marR="91425" marL="91425"/>
                </a:tc>
                <a:tc>
                  <a:txBody>
                    <a:bodyPr/>
                    <a:lstStyle/>
                    <a:p>
                      <a:pPr indent="0" lvl="0" marL="0" rtl="0" algn="l">
                        <a:spcBef>
                          <a:spcPts val="0"/>
                        </a:spcBef>
                        <a:spcAft>
                          <a:spcPts val="0"/>
                        </a:spcAft>
                        <a:buNone/>
                      </a:pPr>
                      <a:r>
                        <a:rPr b="1" lang="en-US"/>
                        <a:t>NO</a:t>
                      </a:r>
                      <a:endParaRPr b="1"/>
                    </a:p>
                  </a:txBody>
                  <a:tcPr marT="91425" marB="91425" marR="91425" marL="91425"/>
                </a:tc>
              </a:tr>
              <a:tr h="381000">
                <a:tc>
                  <a:txBody>
                    <a:bodyPr/>
                    <a:lstStyle/>
                    <a:p>
                      <a:pPr indent="0" lvl="0" marL="0" rtl="0" algn="l">
                        <a:spcBef>
                          <a:spcPts val="0"/>
                        </a:spcBef>
                        <a:spcAft>
                          <a:spcPts val="0"/>
                        </a:spcAft>
                        <a:buNone/>
                      </a:pPr>
                      <a:r>
                        <a:rPr lang="en-US"/>
                        <a:t>Develop an application-level solution to identify bottlenecks in production lines</a:t>
                      </a:r>
                      <a:endParaRPr/>
                    </a:p>
                  </a:txBody>
                  <a:tcPr marT="91425" marB="91425" marR="91425" marL="91425"/>
                </a:tc>
                <a:tc>
                  <a:txBody>
                    <a:bodyPr/>
                    <a:lstStyle/>
                    <a:p>
                      <a:pPr indent="0" lvl="0" marL="0" rtl="0" algn="l">
                        <a:spcBef>
                          <a:spcPts val="0"/>
                        </a:spcBef>
                        <a:spcAft>
                          <a:spcPts val="0"/>
                        </a:spcAft>
                        <a:buNone/>
                      </a:pPr>
                      <a:r>
                        <a:rPr b="1" lang="en-US"/>
                        <a:t>YES</a:t>
                      </a:r>
                      <a:endParaRPr b="1"/>
                    </a:p>
                  </a:txBody>
                  <a:tcPr marT="91425" marB="91425" marR="91425" marL="91425"/>
                </a:tc>
                <a:tc>
                  <a:txBody>
                    <a:bodyPr/>
                    <a:lstStyle/>
                    <a:p>
                      <a:pPr indent="0" lvl="0" marL="0" rtl="0" algn="l">
                        <a:spcBef>
                          <a:spcPts val="0"/>
                        </a:spcBef>
                        <a:spcAft>
                          <a:spcPts val="0"/>
                        </a:spcAft>
                        <a:buNone/>
                      </a:pPr>
                      <a:r>
                        <a:rPr b="1" lang="en-US"/>
                        <a:t>YES</a:t>
                      </a:r>
                      <a:endParaRPr b="1"/>
                    </a:p>
                  </a:txBody>
                  <a:tcPr marT="91425" marB="91425" marR="91425" marL="91425"/>
                </a:tc>
                <a:tc>
                  <a:txBody>
                    <a:bodyPr/>
                    <a:lstStyle/>
                    <a:p>
                      <a:pPr indent="0" lvl="0" marL="0" rtl="0" algn="l">
                        <a:spcBef>
                          <a:spcPts val="0"/>
                        </a:spcBef>
                        <a:spcAft>
                          <a:spcPts val="0"/>
                        </a:spcAft>
                        <a:buNone/>
                      </a:pPr>
                      <a:r>
                        <a:rPr b="1" lang="en-US"/>
                        <a:t>YES</a:t>
                      </a:r>
                      <a:endParaRPr b="1"/>
                    </a:p>
                  </a:txBody>
                  <a:tcPr marT="91425" marB="91425" marR="91425" marL="91425"/>
                </a:tc>
              </a:tr>
              <a:tr h="381000">
                <a:tc>
                  <a:txBody>
                    <a:bodyPr/>
                    <a:lstStyle/>
                    <a:p>
                      <a:pPr indent="0" lvl="0" marL="0" rtl="0" algn="l">
                        <a:spcBef>
                          <a:spcPts val="0"/>
                        </a:spcBef>
                        <a:spcAft>
                          <a:spcPts val="0"/>
                        </a:spcAft>
                        <a:buNone/>
                      </a:pPr>
                      <a:r>
                        <a:rPr lang="en-US"/>
                        <a:t>Minimalistic UI designs with high usability</a:t>
                      </a:r>
                      <a:endParaRPr/>
                    </a:p>
                  </a:txBody>
                  <a:tcPr marT="91425" marB="91425" marR="91425" marL="91425"/>
                </a:tc>
                <a:tc>
                  <a:txBody>
                    <a:bodyPr/>
                    <a:lstStyle/>
                    <a:p>
                      <a:pPr indent="0" lvl="0" marL="0" rtl="0" algn="l">
                        <a:spcBef>
                          <a:spcPts val="0"/>
                        </a:spcBef>
                        <a:spcAft>
                          <a:spcPts val="0"/>
                        </a:spcAft>
                        <a:buNone/>
                      </a:pPr>
                      <a:r>
                        <a:rPr b="1" lang="en-US"/>
                        <a:t>NO</a:t>
                      </a:r>
                      <a:endParaRPr b="1"/>
                    </a:p>
                  </a:txBody>
                  <a:tcPr marT="91425" marB="91425" marR="91425" marL="91425"/>
                </a:tc>
                <a:tc>
                  <a:txBody>
                    <a:bodyPr/>
                    <a:lstStyle/>
                    <a:p>
                      <a:pPr indent="0" lvl="0" marL="0" rtl="0" algn="l">
                        <a:spcBef>
                          <a:spcPts val="0"/>
                        </a:spcBef>
                        <a:spcAft>
                          <a:spcPts val="0"/>
                        </a:spcAft>
                        <a:buNone/>
                      </a:pPr>
                      <a:r>
                        <a:rPr b="1" lang="en-US"/>
                        <a:t>YES</a:t>
                      </a:r>
                      <a:endParaRPr b="1"/>
                    </a:p>
                  </a:txBody>
                  <a:tcPr marT="91425" marB="91425" marR="91425" marL="91425"/>
                </a:tc>
                <a:tc>
                  <a:txBody>
                    <a:bodyPr/>
                    <a:lstStyle/>
                    <a:p>
                      <a:pPr indent="0" lvl="0" marL="0" rtl="0" algn="l">
                        <a:spcBef>
                          <a:spcPts val="0"/>
                        </a:spcBef>
                        <a:spcAft>
                          <a:spcPts val="0"/>
                        </a:spcAft>
                        <a:buNone/>
                      </a:pPr>
                      <a:r>
                        <a:rPr b="1" lang="en-US"/>
                        <a:t>YES</a:t>
                      </a:r>
                      <a:endParaRPr b="1"/>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6"/>
          <p:cNvSpPr txBox="1"/>
          <p:nvPr>
            <p:ph type="ctrTitle"/>
          </p:nvPr>
        </p:nvSpPr>
        <p:spPr>
          <a:xfrm>
            <a:off x="910723" y="592460"/>
            <a:ext cx="4824548"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a:t>
            </a:r>
            <a:endParaRPr/>
          </a:p>
        </p:txBody>
      </p:sp>
      <p:sp>
        <p:nvSpPr>
          <p:cNvPr id="190" name="Google Shape;190;p16"/>
          <p:cNvSpPr txBox="1"/>
          <p:nvPr/>
        </p:nvSpPr>
        <p:spPr>
          <a:xfrm>
            <a:off x="1163452" y="1698568"/>
            <a:ext cx="9865200" cy="3755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ML Model To Estimate accurate delivery time</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91" name="Google Shape;191;p16"/>
          <p:cNvSpPr/>
          <p:nvPr/>
        </p:nvSpPr>
        <p:spPr>
          <a:xfrm>
            <a:off x="2802572" y="6492875"/>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IT21167614| Mahagedara D N    |   </a:t>
            </a:r>
            <a:r>
              <a:rPr lang="en-US" sz="1800">
                <a:solidFill>
                  <a:schemeClr val="dk1"/>
                </a:solidFill>
              </a:rPr>
              <a:t>24-25J-65</a:t>
            </a:r>
            <a:endParaRPr/>
          </a:p>
        </p:txBody>
      </p:sp>
      <p:pic>
        <p:nvPicPr>
          <p:cNvPr id="192" name="Google Shape;192;p16"/>
          <p:cNvPicPr preferRelativeResize="0"/>
          <p:nvPr/>
        </p:nvPicPr>
        <p:blipFill>
          <a:blip r:embed="rId3">
            <a:alphaModFix/>
          </a:blip>
          <a:stretch>
            <a:fillRect/>
          </a:stretch>
        </p:blipFill>
        <p:spPr>
          <a:xfrm>
            <a:off x="1234725" y="2155650"/>
            <a:ext cx="7132901" cy="3258475"/>
          </a:xfrm>
          <a:prstGeom prst="rect">
            <a:avLst/>
          </a:prstGeom>
          <a:noFill/>
          <a:ln>
            <a:noFill/>
          </a:ln>
        </p:spPr>
      </p:pic>
      <p:pic>
        <p:nvPicPr>
          <p:cNvPr id="193" name="Google Shape;193;p16"/>
          <p:cNvPicPr preferRelativeResize="0"/>
          <p:nvPr/>
        </p:nvPicPr>
        <p:blipFill>
          <a:blip r:embed="rId4">
            <a:alphaModFix/>
          </a:blip>
          <a:stretch>
            <a:fillRect/>
          </a:stretch>
        </p:blipFill>
        <p:spPr>
          <a:xfrm>
            <a:off x="8087896" y="0"/>
            <a:ext cx="4104100" cy="319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7"/>
          <p:cNvSpPr txBox="1"/>
          <p:nvPr>
            <p:ph type="ctrTitle"/>
          </p:nvPr>
        </p:nvSpPr>
        <p:spPr>
          <a:xfrm>
            <a:off x="910722" y="540091"/>
            <a:ext cx="6593738" cy="851619"/>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 cont…</a:t>
            </a:r>
            <a:endParaRPr/>
          </a:p>
        </p:txBody>
      </p:sp>
      <p:sp>
        <p:nvSpPr>
          <p:cNvPr id="199" name="Google Shape;199;p17"/>
          <p:cNvSpPr txBox="1"/>
          <p:nvPr/>
        </p:nvSpPr>
        <p:spPr>
          <a:xfrm>
            <a:off x="1163452" y="1413063"/>
            <a:ext cx="9865200" cy="7080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t/>
            </a:r>
            <a:endParaRPr sz="2000">
              <a:solidFill>
                <a:schemeClr val="dk1"/>
              </a:solidFill>
              <a:latin typeface="Times New Roman"/>
              <a:ea typeface="Times New Roman"/>
              <a:cs typeface="Times New Roman"/>
              <a:sym typeface="Times New Roman"/>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200" name="Google Shape;200;p17"/>
          <p:cNvSpPr/>
          <p:nvPr/>
        </p:nvSpPr>
        <p:spPr>
          <a:xfrm>
            <a:off x="2802572" y="6492875"/>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IT21167614| Mahagedara D N    |   </a:t>
            </a:r>
            <a:r>
              <a:rPr lang="en-US" sz="1800">
                <a:solidFill>
                  <a:schemeClr val="dk1"/>
                </a:solidFill>
              </a:rPr>
              <a:t>24-25J-65</a:t>
            </a:r>
            <a:endParaRPr/>
          </a:p>
        </p:txBody>
      </p:sp>
      <p:pic>
        <p:nvPicPr>
          <p:cNvPr id="201" name="Google Shape;201;p17"/>
          <p:cNvPicPr preferRelativeResize="0"/>
          <p:nvPr/>
        </p:nvPicPr>
        <p:blipFill>
          <a:blip r:embed="rId3">
            <a:alphaModFix/>
          </a:blip>
          <a:stretch>
            <a:fillRect/>
          </a:stretch>
        </p:blipFill>
        <p:spPr>
          <a:xfrm>
            <a:off x="1572800" y="1613413"/>
            <a:ext cx="5167410" cy="4067012"/>
          </a:xfrm>
          <a:prstGeom prst="rect">
            <a:avLst/>
          </a:prstGeom>
          <a:noFill/>
          <a:ln>
            <a:noFill/>
          </a:ln>
        </p:spPr>
      </p:pic>
      <p:pic>
        <p:nvPicPr>
          <p:cNvPr id="202" name="Google Shape;202;p17"/>
          <p:cNvPicPr preferRelativeResize="0"/>
          <p:nvPr/>
        </p:nvPicPr>
        <p:blipFill>
          <a:blip r:embed="rId4">
            <a:alphaModFix/>
          </a:blip>
          <a:stretch>
            <a:fillRect/>
          </a:stretch>
        </p:blipFill>
        <p:spPr>
          <a:xfrm>
            <a:off x="6842485" y="2081288"/>
            <a:ext cx="5146989" cy="29547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8"/>
          <p:cNvSpPr txBox="1"/>
          <p:nvPr>
            <p:ph type="ctrTitle"/>
          </p:nvPr>
        </p:nvSpPr>
        <p:spPr>
          <a:xfrm>
            <a:off x="846714" y="371421"/>
            <a:ext cx="5462645" cy="7920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Developed part cont…</a:t>
            </a:r>
            <a:endParaRPr/>
          </a:p>
        </p:txBody>
      </p:sp>
      <p:sp>
        <p:nvSpPr>
          <p:cNvPr id="208" name="Google Shape;208;p18"/>
          <p:cNvSpPr txBox="1"/>
          <p:nvPr/>
        </p:nvSpPr>
        <p:spPr>
          <a:xfrm>
            <a:off x="925708" y="1196702"/>
            <a:ext cx="109707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1800">
                <a:solidFill>
                  <a:schemeClr val="dk1"/>
                </a:solidFill>
                <a:latin typeface="Times New Roman"/>
                <a:ea typeface="Times New Roman"/>
                <a:cs typeface="Times New Roman"/>
                <a:sym typeface="Times New Roman"/>
              </a:rPr>
              <a:t>Deliver time estimating Model implementation</a:t>
            </a:r>
            <a:endParaRPr/>
          </a:p>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RandomForest </a:t>
            </a:r>
            <a:r>
              <a:rPr lang="en-US" sz="1800">
                <a:solidFill>
                  <a:schemeClr val="dk1"/>
                </a:solidFill>
                <a:latin typeface="Times New Roman"/>
                <a:ea typeface="Times New Roman"/>
                <a:cs typeface="Times New Roman"/>
                <a:sym typeface="Times New Roman"/>
              </a:rPr>
              <a:t>and </a:t>
            </a:r>
            <a:r>
              <a:rPr b="1" lang="en-US" sz="1800">
                <a:solidFill>
                  <a:schemeClr val="dk1"/>
                </a:solidFill>
                <a:latin typeface="Times New Roman"/>
                <a:ea typeface="Times New Roman"/>
                <a:cs typeface="Times New Roman"/>
                <a:sym typeface="Times New Roman"/>
              </a:rPr>
              <a:t>Python </a:t>
            </a:r>
            <a:r>
              <a:rPr lang="en-US" sz="1800">
                <a:solidFill>
                  <a:schemeClr val="dk1"/>
                </a:solidFill>
                <a:latin typeface="Times New Roman"/>
                <a:ea typeface="Times New Roman"/>
                <a:cs typeface="Times New Roman"/>
                <a:sym typeface="Times New Roman"/>
              </a:rPr>
              <a:t>seamlessly handle data manipulation and preprocessing &amp; ensuring efficiency. </a:t>
            </a:r>
            <a:r>
              <a:rPr b="1" lang="en-US" sz="1800">
                <a:solidFill>
                  <a:schemeClr val="dk1"/>
                </a:solidFill>
                <a:latin typeface="Times New Roman"/>
                <a:ea typeface="Times New Roman"/>
                <a:cs typeface="Times New Roman"/>
                <a:sym typeface="Times New Roman"/>
              </a:rPr>
              <a:t>Flask </a:t>
            </a:r>
            <a:r>
              <a:rPr lang="en-US" sz="1800">
                <a:solidFill>
                  <a:schemeClr val="dk1"/>
                </a:solidFill>
                <a:latin typeface="Times New Roman"/>
                <a:ea typeface="Times New Roman"/>
                <a:cs typeface="Times New Roman"/>
                <a:sym typeface="Times New Roman"/>
              </a:rPr>
              <a:t>server for API integration with  the Model.</a:t>
            </a:r>
            <a:endParaRPr sz="2000">
              <a:solidFill>
                <a:schemeClr val="dk1"/>
              </a:solidFill>
              <a:latin typeface="Times New Roman"/>
              <a:ea typeface="Times New Roman"/>
              <a:cs typeface="Times New Roman"/>
              <a:sym typeface="Times New Roman"/>
            </a:endParaRPr>
          </a:p>
        </p:txBody>
      </p:sp>
      <p:sp>
        <p:nvSpPr>
          <p:cNvPr id="209" name="Google Shape;209;p18"/>
          <p:cNvSpPr/>
          <p:nvPr/>
        </p:nvSpPr>
        <p:spPr>
          <a:xfrm>
            <a:off x="2802572" y="6492875"/>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IT21167614| Mahagedara D N    |   </a:t>
            </a:r>
            <a:r>
              <a:rPr lang="en-US" sz="1800">
                <a:solidFill>
                  <a:schemeClr val="dk1"/>
                </a:solidFill>
              </a:rPr>
              <a:t>24-25J-65</a:t>
            </a:r>
            <a:endParaRPr/>
          </a:p>
        </p:txBody>
      </p:sp>
      <p:pic>
        <p:nvPicPr>
          <p:cNvPr id="210" name="Google Shape;210;p18"/>
          <p:cNvPicPr preferRelativeResize="0"/>
          <p:nvPr/>
        </p:nvPicPr>
        <p:blipFill>
          <a:blip r:embed="rId3">
            <a:alphaModFix/>
          </a:blip>
          <a:stretch>
            <a:fillRect/>
          </a:stretch>
        </p:blipFill>
        <p:spPr>
          <a:xfrm>
            <a:off x="3094775" y="2120102"/>
            <a:ext cx="4629272" cy="40679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g31be3a93895_2_2"/>
          <p:cNvPicPr preferRelativeResize="0"/>
          <p:nvPr/>
        </p:nvPicPr>
        <p:blipFill>
          <a:blip r:embed="rId3">
            <a:alphaModFix/>
          </a:blip>
          <a:stretch>
            <a:fillRect/>
          </a:stretch>
        </p:blipFill>
        <p:spPr>
          <a:xfrm>
            <a:off x="2008125" y="1481201"/>
            <a:ext cx="5332699" cy="4083075"/>
          </a:xfrm>
          <a:prstGeom prst="rect">
            <a:avLst/>
          </a:prstGeom>
          <a:noFill/>
          <a:ln>
            <a:noFill/>
          </a:ln>
        </p:spPr>
      </p:pic>
      <p:sp>
        <p:nvSpPr>
          <p:cNvPr id="217" name="Google Shape;217;g31be3a93895_2_2"/>
          <p:cNvSpPr txBox="1"/>
          <p:nvPr/>
        </p:nvSpPr>
        <p:spPr>
          <a:xfrm>
            <a:off x="279175" y="607625"/>
            <a:ext cx="5665800" cy="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Prototype</a:t>
            </a:r>
            <a:endParaRPr sz="2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1edb1c1516_0_82"/>
          <p:cNvSpPr txBox="1"/>
          <p:nvPr>
            <p:ph type="title"/>
          </p:nvPr>
        </p:nvSpPr>
        <p:spPr>
          <a:xfrm>
            <a:off x="2224575" y="268200"/>
            <a:ext cx="6816300" cy="1320300"/>
          </a:xfrm>
          <a:prstGeom prst="rect">
            <a:avLst/>
          </a:prstGeom>
          <a:noFill/>
          <a:ln>
            <a:noFill/>
          </a:ln>
        </p:spPr>
        <p:txBody>
          <a:bodyPr anchorCtr="0" anchor="ctr" bIns="45700" lIns="91425" spcFirstLastPara="1" rIns="91425" wrap="square" tIns="45700">
            <a:normAutofit/>
          </a:bodyPr>
          <a:lstStyle/>
          <a:p>
            <a:pPr indent="0" lvl="0" marL="1371600" rtl="0" algn="l">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Commercial Value</a:t>
            </a:r>
            <a:endParaRPr/>
          </a:p>
        </p:txBody>
      </p:sp>
      <p:sp>
        <p:nvSpPr>
          <p:cNvPr id="223" name="Google Shape;223;g31edb1c1516_0_8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Able to commercialize the product into small - medium scaled garments to </a:t>
            </a:r>
            <a:r>
              <a:rPr lang="en-US">
                <a:latin typeface="Times New Roman"/>
                <a:ea typeface="Times New Roman"/>
                <a:cs typeface="Times New Roman"/>
                <a:sym typeface="Times New Roman"/>
              </a:rPr>
              <a:t>improve</a:t>
            </a:r>
            <a:r>
              <a:rPr lang="en-US">
                <a:latin typeface="Times New Roman"/>
                <a:ea typeface="Times New Roman"/>
                <a:cs typeface="Times New Roman"/>
                <a:sym typeface="Times New Roman"/>
              </a:rPr>
              <a:t> their efficiency </a:t>
            </a:r>
            <a:endParaRPr/>
          </a:p>
          <a:p>
            <a:pPr indent="-228600" lvl="0" marL="228600" rtl="0" algn="l">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Publish the application to commercial </a:t>
            </a:r>
            <a:r>
              <a:rPr lang="en-US">
                <a:latin typeface="Times New Roman"/>
                <a:ea typeface="Times New Roman"/>
                <a:cs typeface="Times New Roman"/>
                <a:sym typeface="Times New Roman"/>
              </a:rPr>
              <a:t>downloads</a:t>
            </a:r>
            <a:endParaRPr/>
          </a:p>
          <a:p>
            <a:pPr indent="0" lvl="0" marL="0" rtl="0" algn="l">
              <a:lnSpc>
                <a:spcPct val="90000"/>
              </a:lnSpc>
              <a:spcBef>
                <a:spcPts val="1000"/>
              </a:spcBef>
              <a:spcAft>
                <a:spcPts val="0"/>
              </a:spcAft>
              <a:buClr>
                <a:schemeClr val="dk1"/>
              </a:buClr>
              <a:buSzPts val="2800"/>
              <a:buNone/>
            </a:pPr>
            <a:r>
              <a:t/>
            </a:r>
            <a:endParaRPr>
              <a:highlight>
                <a:srgbClr val="FFFF00"/>
              </a:highlight>
            </a:endParaRPr>
          </a:p>
        </p:txBody>
      </p:sp>
      <p:sp>
        <p:nvSpPr>
          <p:cNvPr id="224" name="Google Shape;224;g31edb1c1516_0_8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IT21167614</a:t>
            </a:r>
            <a:r>
              <a:rPr lang="en-US" sz="1800">
                <a:solidFill>
                  <a:schemeClr val="dk1"/>
                </a:solidFill>
                <a:latin typeface="Arial"/>
                <a:ea typeface="Arial"/>
                <a:cs typeface="Arial"/>
                <a:sym typeface="Arial"/>
              </a:rPr>
              <a:t>  |   </a:t>
            </a:r>
            <a:r>
              <a:rPr lang="en-US" sz="1800">
                <a:solidFill>
                  <a:schemeClr val="dk1"/>
                </a:solidFill>
              </a:rPr>
              <a:t>Mahagedara D N</a:t>
            </a:r>
            <a:r>
              <a:rPr b="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  </a:t>
            </a:r>
            <a:r>
              <a:rPr lang="en-US" sz="1800">
                <a:solidFill>
                  <a:schemeClr val="dk1"/>
                </a:solidFill>
              </a:rPr>
              <a:t>24-25J-65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type="ctrTitle"/>
          </p:nvPr>
        </p:nvSpPr>
        <p:spPr>
          <a:xfrm>
            <a:off x="753672" y="452672"/>
            <a:ext cx="2888688" cy="7920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US" sz="4400">
                <a:latin typeface="Times New Roman"/>
                <a:ea typeface="Times New Roman"/>
                <a:cs typeface="Times New Roman"/>
                <a:sym typeface="Times New Roman"/>
              </a:rPr>
              <a:t>References</a:t>
            </a:r>
            <a:endParaRPr sz="4400">
              <a:latin typeface="Times New Roman"/>
              <a:ea typeface="Times New Roman"/>
              <a:cs typeface="Times New Roman"/>
              <a:sym typeface="Times New Roman"/>
            </a:endParaRPr>
          </a:p>
        </p:txBody>
      </p:sp>
      <p:sp>
        <p:nvSpPr>
          <p:cNvPr id="230" name="Google Shape;230;p19"/>
          <p:cNvSpPr txBox="1"/>
          <p:nvPr/>
        </p:nvSpPr>
        <p:spPr>
          <a:xfrm>
            <a:off x="751078" y="1246047"/>
            <a:ext cx="11215200" cy="181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dk1"/>
                </a:solidFill>
              </a:rPr>
              <a:t>[1] scikit-learn, "sklearn.ensemble.RandomForestClassifier," [Online]. Available:</a:t>
            </a:r>
            <a:r>
              <a:rPr lang="en-US">
                <a:solidFill>
                  <a:schemeClr val="dk1"/>
                </a:solidFill>
                <a:uFill>
                  <a:noFill/>
                </a:uFill>
                <a:hlinkClick r:id="rId3">
                  <a:extLst>
                    <a:ext uri="{A12FA001-AC4F-418D-AE19-62706E023703}">
                      <ahyp:hlinkClr val="tx"/>
                    </a:ext>
                  </a:extLst>
                </a:hlinkClick>
              </a:rPr>
              <a:t> </a:t>
            </a:r>
            <a:r>
              <a:rPr lang="en-US" u="sng">
                <a:solidFill>
                  <a:schemeClr val="hlink"/>
                </a:solidFill>
                <a:hlinkClick r:id="rId4"/>
              </a:rPr>
              <a:t>https://scikit-learn.org/1.5/modules/generated/sklearn.ensemble.RandomForestClassifier.html</a:t>
            </a:r>
            <a:r>
              <a:rPr lang="en-US">
                <a:solidFill>
                  <a:schemeClr val="dk1"/>
                </a:solidFill>
              </a:rPr>
              <a:t>. [Accessed: Dec. 1, 2024].</a:t>
            </a:r>
            <a:endParaRPr>
              <a:solidFill>
                <a:schemeClr val="dk1"/>
              </a:solidFill>
            </a:endParaRPr>
          </a:p>
          <a:p>
            <a:pPr indent="0" lvl="0" marL="0" marR="0" rtl="0" algn="l">
              <a:spcBef>
                <a:spcPts val="0"/>
              </a:spcBef>
              <a:spcAft>
                <a:spcPts val="0"/>
              </a:spcAft>
              <a:buNone/>
            </a:pPr>
            <a:r>
              <a:t/>
            </a:r>
            <a:endParaRPr>
              <a:solidFill>
                <a:schemeClr val="dk1"/>
              </a:solidFill>
            </a:endParaRPr>
          </a:p>
          <a:p>
            <a:pPr indent="0" lvl="0" marL="0" marR="0" rtl="0" algn="l">
              <a:spcBef>
                <a:spcPts val="0"/>
              </a:spcBef>
              <a:spcAft>
                <a:spcPts val="0"/>
              </a:spcAft>
              <a:buNone/>
            </a:pPr>
            <a:r>
              <a:rPr lang="en-US">
                <a:solidFill>
                  <a:schemeClr val="dk1"/>
                </a:solidFill>
              </a:rPr>
              <a:t>[2] Kaggle, "Your Home for Data Science," [Online]. Available:</a:t>
            </a:r>
            <a:r>
              <a:rPr lang="en-US">
                <a:solidFill>
                  <a:schemeClr val="dk1"/>
                </a:solidFill>
                <a:uFill>
                  <a:noFill/>
                </a:uFill>
                <a:hlinkClick r:id="rId5">
                  <a:extLst>
                    <a:ext uri="{A12FA001-AC4F-418D-AE19-62706E023703}">
                      <ahyp:hlinkClr val="tx"/>
                    </a:ext>
                  </a:extLst>
                </a:hlinkClick>
              </a:rPr>
              <a:t> </a:t>
            </a:r>
            <a:r>
              <a:rPr lang="en-US" u="sng">
                <a:solidFill>
                  <a:schemeClr val="hlink"/>
                </a:solidFill>
                <a:hlinkClick r:id="rId6"/>
              </a:rPr>
              <a:t>https://www.kaggle.com/</a:t>
            </a:r>
            <a:r>
              <a:rPr lang="en-US">
                <a:solidFill>
                  <a:schemeClr val="dk1"/>
                </a:solidFill>
              </a:rPr>
              <a:t>. [Accessed: Dec. 1, 2024].</a:t>
            </a:r>
            <a:endParaRPr>
              <a:solidFill>
                <a:schemeClr val="dk1"/>
              </a:solidFill>
            </a:endParaRPr>
          </a:p>
          <a:p>
            <a:pPr indent="0" lvl="0" marL="0" marR="0" rtl="0" algn="l">
              <a:spcBef>
                <a:spcPts val="0"/>
              </a:spcBef>
              <a:spcAft>
                <a:spcPts val="0"/>
              </a:spcAft>
              <a:buNone/>
            </a:pPr>
            <a:r>
              <a:t/>
            </a:r>
            <a:endParaRPr>
              <a:solidFill>
                <a:schemeClr val="dk1"/>
              </a:solidFill>
            </a:endParaRPr>
          </a:p>
          <a:p>
            <a:pPr indent="0" lvl="0" marL="0" marR="0" rtl="0" algn="l">
              <a:spcBef>
                <a:spcPts val="0"/>
              </a:spcBef>
              <a:spcAft>
                <a:spcPts val="0"/>
              </a:spcAft>
              <a:buNone/>
            </a:pPr>
            <a:r>
              <a:rPr lang="en-US">
                <a:solidFill>
                  <a:schemeClr val="dk1"/>
                </a:solidFill>
              </a:rPr>
              <a:t>[3] Goodfellow, Y. Bengio, and A. Courville, Deep Learning. Cambridge, MA, USA: MIT Press, 2016. [Online]. Available: https://www.deeplearningbook.org/</a:t>
            </a:r>
            <a:endParaRPr>
              <a:solidFill>
                <a:schemeClr val="dk1"/>
              </a:solidFill>
            </a:endParaRPr>
          </a:p>
          <a:p>
            <a:pPr indent="0" lvl="0" marL="0" marR="0" rtl="0" algn="l">
              <a:spcBef>
                <a:spcPts val="0"/>
              </a:spcBef>
              <a:spcAft>
                <a:spcPts val="0"/>
              </a:spcAft>
              <a:buNone/>
            </a:pPr>
            <a:r>
              <a:t/>
            </a:r>
            <a:endParaRPr>
              <a:solidFill>
                <a:schemeClr val="dk1"/>
              </a:solidFill>
            </a:endParaRPr>
          </a:p>
        </p:txBody>
      </p:sp>
      <p:sp>
        <p:nvSpPr>
          <p:cNvPr id="231" name="Google Shape;231;p19"/>
          <p:cNvSpPr/>
          <p:nvPr/>
        </p:nvSpPr>
        <p:spPr>
          <a:xfrm>
            <a:off x="2802572" y="6492875"/>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IT21167614| Mahagedara D N    |   </a:t>
            </a:r>
            <a:r>
              <a:rPr lang="en-US" sz="1800">
                <a:solidFill>
                  <a:schemeClr val="dk1"/>
                </a:solidFill>
              </a:rPr>
              <a:t>24-25J-65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0"/>
          <p:cNvSpPr/>
          <p:nvPr/>
        </p:nvSpPr>
        <p:spPr>
          <a:xfrm>
            <a:off x="2660904" y="6528816"/>
            <a:ext cx="5614416" cy="329184"/>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20"/>
          <p:cNvSpPr txBox="1"/>
          <p:nvPr>
            <p:ph type="title"/>
          </p:nvPr>
        </p:nvSpPr>
        <p:spPr>
          <a:xfrm>
            <a:off x="963084" y="2837087"/>
            <a:ext cx="10363200" cy="95195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52827"/>
              </a:buClr>
              <a:buSzPts val="4000"/>
              <a:buFont typeface="Times New Roman"/>
              <a:buNone/>
            </a:pPr>
            <a:r>
              <a:rPr lang="en-US" sz="4000">
                <a:solidFill>
                  <a:srgbClr val="252827"/>
                </a:solidFill>
                <a:latin typeface="Times New Roman"/>
                <a:ea typeface="Times New Roman"/>
                <a:cs typeface="Times New Roman"/>
                <a:sym typeface="Times New Roman"/>
              </a:rPr>
              <a:t>IT21312144 | Widanapathirana Y.R.</a:t>
            </a:r>
            <a:endParaRPr>
              <a:latin typeface="Times New Roman"/>
              <a:ea typeface="Times New Roman"/>
              <a:cs typeface="Times New Roman"/>
              <a:sym typeface="Times New Roman"/>
            </a:endParaRPr>
          </a:p>
        </p:txBody>
      </p:sp>
      <p:sp>
        <p:nvSpPr>
          <p:cNvPr id="238" name="Google Shape;238;p20"/>
          <p:cNvSpPr txBox="1"/>
          <p:nvPr>
            <p:ph idx="1" type="body"/>
          </p:nvPr>
        </p:nvSpPr>
        <p:spPr>
          <a:xfrm>
            <a:off x="976945" y="3645024"/>
            <a:ext cx="10363200" cy="57606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chemeClr val="dk1"/>
              </a:buClr>
              <a:buSzPts val="2400"/>
              <a:buNone/>
            </a:pPr>
            <a:r>
              <a:rPr lang="en-US">
                <a:solidFill>
                  <a:schemeClr val="dk1"/>
                </a:solidFill>
                <a:latin typeface="Times New Roman"/>
                <a:ea typeface="Times New Roman"/>
                <a:cs typeface="Times New Roman"/>
                <a:sym typeface="Times New Roman"/>
              </a:rPr>
              <a:t>Software Engineering (SE)</a:t>
            </a:r>
            <a:endParaRPr>
              <a:solidFill>
                <a:schemeClr val="dk1"/>
              </a:solidFill>
              <a:latin typeface="Times New Roman"/>
              <a:ea typeface="Times New Roman"/>
              <a:cs typeface="Times New Roman"/>
              <a:sym typeface="Times New Roman"/>
            </a:endParaRPr>
          </a:p>
        </p:txBody>
      </p:sp>
      <p:sp>
        <p:nvSpPr>
          <p:cNvPr id="239" name="Google Shape;239;p20"/>
          <p:cNvSpPr/>
          <p:nvPr/>
        </p:nvSpPr>
        <p:spPr>
          <a:xfrm>
            <a:off x="2750362" y="6481452"/>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b="0" sz="1800">
              <a:solidFill>
                <a:schemeClr val="dk1"/>
              </a:solidFill>
              <a:latin typeface="Times New Roman"/>
              <a:ea typeface="Times New Roman"/>
              <a:cs typeface="Times New Roman"/>
              <a:sym typeface="Times New Roman"/>
            </a:endParaRPr>
          </a:p>
        </p:txBody>
      </p:sp>
      <p:pic>
        <p:nvPicPr>
          <p:cNvPr id="240" name="Google Shape;240;p20"/>
          <p:cNvPicPr preferRelativeResize="0"/>
          <p:nvPr/>
        </p:nvPicPr>
        <p:blipFill rotWithShape="1">
          <a:blip r:embed="rId3">
            <a:alphaModFix/>
          </a:blip>
          <a:srcRect b="0" l="6722" r="15649" t="0"/>
          <a:stretch/>
        </p:blipFill>
        <p:spPr>
          <a:xfrm>
            <a:off x="10437975" y="0"/>
            <a:ext cx="1754025" cy="2179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1"/>
          <p:cNvSpPr txBox="1"/>
          <p:nvPr>
            <p:ph type="ctrTitle"/>
          </p:nvPr>
        </p:nvSpPr>
        <p:spPr>
          <a:xfrm>
            <a:off x="737117" y="608120"/>
            <a:ext cx="7353703" cy="792088"/>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imes New Roman"/>
              <a:buNone/>
            </a:pPr>
            <a:r>
              <a:rPr b="1" lang="en-US" sz="4400">
                <a:latin typeface="Times New Roman"/>
                <a:ea typeface="Times New Roman"/>
                <a:cs typeface="Times New Roman"/>
                <a:sym typeface="Times New Roman"/>
              </a:rPr>
              <a:t>Individual Research Problem</a:t>
            </a:r>
            <a:endParaRPr/>
          </a:p>
        </p:txBody>
      </p:sp>
      <p:sp>
        <p:nvSpPr>
          <p:cNvPr id="246" name="Google Shape;246;p21"/>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sz="1800">
              <a:solidFill>
                <a:schemeClr val="dk1"/>
              </a:solidFill>
            </a:endParaRPr>
          </a:p>
        </p:txBody>
      </p:sp>
      <p:sp>
        <p:nvSpPr>
          <p:cNvPr id="247" name="Google Shape;247;p21"/>
          <p:cNvSpPr txBox="1"/>
          <p:nvPr/>
        </p:nvSpPr>
        <p:spPr>
          <a:xfrm>
            <a:off x="747713" y="1902619"/>
            <a:ext cx="106965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How can machine learning algorithms be utilized to accurately assess supplier performance based on historical data, quality metrics, and cost efficiency?</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2"/>
          <p:cNvSpPr txBox="1"/>
          <p:nvPr>
            <p:ph type="ctrTitle"/>
          </p:nvPr>
        </p:nvSpPr>
        <p:spPr>
          <a:xfrm>
            <a:off x="832803" y="398824"/>
            <a:ext cx="5460800" cy="7920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sz="4400">
                <a:latin typeface="Times New Roman"/>
                <a:ea typeface="Times New Roman"/>
                <a:cs typeface="Times New Roman"/>
                <a:sym typeface="Times New Roman"/>
              </a:rPr>
              <a:t>Individual Objectives</a:t>
            </a:r>
            <a:endParaRPr/>
          </a:p>
        </p:txBody>
      </p:sp>
      <p:sp>
        <p:nvSpPr>
          <p:cNvPr id="253" name="Google Shape;253;p22"/>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sz="1800">
              <a:solidFill>
                <a:schemeClr val="dk1"/>
              </a:solidFill>
            </a:endParaRPr>
          </a:p>
        </p:txBody>
      </p:sp>
      <p:sp>
        <p:nvSpPr>
          <p:cNvPr id="254" name="Google Shape;254;p22"/>
          <p:cNvSpPr txBox="1"/>
          <p:nvPr/>
        </p:nvSpPr>
        <p:spPr>
          <a:xfrm>
            <a:off x="998411" y="1441546"/>
            <a:ext cx="9648900" cy="3617100"/>
          </a:xfrm>
          <a:prstGeom prst="rect">
            <a:avLst/>
          </a:prstGeom>
          <a:noFill/>
          <a:ln>
            <a:noFill/>
          </a:ln>
        </p:spPr>
        <p:txBody>
          <a:bodyPr anchorCtr="0" anchor="t" bIns="45700" lIns="91425" spcFirstLastPara="1" rIns="91425" wrap="square" tIns="45700">
            <a:spAutoFit/>
          </a:bodyPr>
          <a:lstStyle/>
          <a:p>
            <a:pPr indent="-412750" lvl="0" marL="457200" marR="0" rtl="0" algn="l">
              <a:spcBef>
                <a:spcPts val="0"/>
              </a:spcBef>
              <a:spcAft>
                <a:spcPts val="0"/>
              </a:spcAft>
              <a:buClr>
                <a:schemeClr val="dk1"/>
              </a:buClr>
              <a:buSzPts val="2500"/>
              <a:buFont typeface="Arial"/>
              <a:buChar char="•"/>
            </a:pPr>
            <a:r>
              <a:rPr b="1" lang="en-US" sz="2500">
                <a:solidFill>
                  <a:schemeClr val="dk1"/>
                </a:solidFill>
                <a:latin typeface="Times New Roman"/>
                <a:ea typeface="Times New Roman"/>
                <a:cs typeface="Times New Roman"/>
                <a:sym typeface="Times New Roman"/>
              </a:rPr>
              <a:t>Design an AI-driven scoring model</a:t>
            </a:r>
            <a:r>
              <a:rPr lang="en-US" sz="2500">
                <a:solidFill>
                  <a:schemeClr val="dk1"/>
                </a:solidFill>
                <a:latin typeface="Times New Roman"/>
                <a:ea typeface="Times New Roman"/>
                <a:cs typeface="Times New Roman"/>
                <a:sym typeface="Times New Roman"/>
              </a:rPr>
              <a:t> to evaluate suppliers based on cost, quality, delivery timelines, and defect rates.</a:t>
            </a:r>
            <a:endParaRPr sz="2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412750" lvl="0" marL="457200" marR="0" rtl="0" algn="l">
              <a:spcBef>
                <a:spcPts val="0"/>
              </a:spcBef>
              <a:spcAft>
                <a:spcPts val="0"/>
              </a:spcAft>
              <a:buClr>
                <a:schemeClr val="dk1"/>
              </a:buClr>
              <a:buSzPts val="2500"/>
              <a:buFont typeface="Arial"/>
              <a:buChar char="•"/>
            </a:pPr>
            <a:r>
              <a:rPr b="1" lang="en-US" sz="2500">
                <a:solidFill>
                  <a:schemeClr val="dk1"/>
                </a:solidFill>
                <a:latin typeface="Times New Roman"/>
                <a:ea typeface="Times New Roman"/>
                <a:cs typeface="Times New Roman"/>
                <a:sym typeface="Times New Roman"/>
              </a:rPr>
              <a:t>Develop a data processing pipeline</a:t>
            </a:r>
            <a:r>
              <a:rPr lang="en-US" sz="2500">
                <a:solidFill>
                  <a:schemeClr val="dk1"/>
                </a:solidFill>
                <a:latin typeface="Times New Roman"/>
                <a:ea typeface="Times New Roman"/>
                <a:cs typeface="Times New Roman"/>
                <a:sym typeface="Times New Roman"/>
              </a:rPr>
              <a:t> to collect and preprocess supplier performance metrics.</a:t>
            </a:r>
            <a:endParaRPr sz="25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412750" lvl="0" marL="457200" marR="0" rtl="0" algn="l">
              <a:spcBef>
                <a:spcPts val="0"/>
              </a:spcBef>
              <a:spcAft>
                <a:spcPts val="0"/>
              </a:spcAft>
              <a:buClr>
                <a:schemeClr val="dk1"/>
              </a:buClr>
              <a:buSzPts val="2500"/>
              <a:buFont typeface="Arial"/>
              <a:buChar char="•"/>
            </a:pPr>
            <a:r>
              <a:rPr b="1" lang="en-US" sz="2500">
                <a:solidFill>
                  <a:schemeClr val="dk1"/>
                </a:solidFill>
                <a:latin typeface="Times New Roman"/>
                <a:ea typeface="Times New Roman"/>
                <a:cs typeface="Times New Roman"/>
                <a:sym typeface="Times New Roman"/>
              </a:rPr>
              <a:t>Integrate supplier scoring results</a:t>
            </a:r>
            <a:r>
              <a:rPr lang="en-US" sz="2500">
                <a:solidFill>
                  <a:schemeClr val="dk1"/>
                </a:solidFill>
                <a:latin typeface="Times New Roman"/>
                <a:ea typeface="Times New Roman"/>
                <a:cs typeface="Times New Roman"/>
                <a:sym typeface="Times New Roman"/>
              </a:rPr>
              <a:t> into a centralized decision-support system.</a:t>
            </a:r>
            <a:endParaRPr sz="2500">
              <a:solidFill>
                <a:schemeClr val="dk1"/>
              </a:solidFill>
              <a:latin typeface="Times New Roman"/>
              <a:ea typeface="Times New Roman"/>
              <a:cs typeface="Times New Roman"/>
              <a:sym typeface="Times New Roman"/>
            </a:endParaRPr>
          </a:p>
          <a:p>
            <a:pPr indent="-323850" lvl="0" marL="457200" marR="0" rtl="0" algn="l">
              <a:spcBef>
                <a:spcPts val="0"/>
              </a:spcBef>
              <a:spcAft>
                <a:spcPts val="0"/>
              </a:spcAft>
              <a:buClr>
                <a:schemeClr val="dk1"/>
              </a:buClr>
              <a:buSzPts val="1100"/>
              <a:buChar char="•"/>
            </a:pPr>
            <a:r>
              <a:t/>
            </a:r>
            <a:endParaRPr sz="1100">
              <a:solidFill>
                <a:schemeClr val="dk1"/>
              </a:solidFil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nvSpPr>
        <p:spPr>
          <a:xfrm>
            <a:off x="2694979" y="464887"/>
            <a:ext cx="6802042" cy="679673"/>
          </a:xfrm>
          <a:prstGeom prst="rect">
            <a:avLst/>
          </a:prstGeom>
          <a:noFill/>
          <a:ln>
            <a:noFill/>
          </a:ln>
        </p:spPr>
        <p:txBody>
          <a:bodyPr anchorCtr="0" anchor="t" bIns="0" lIns="0" spcFirstLastPara="1" rIns="0" wrap="square" tIns="0">
            <a:spAutoFit/>
          </a:bodyPr>
          <a:lstStyle/>
          <a:p>
            <a:pPr indent="0" lvl="0" marL="0" marR="0" rtl="0" algn="ctr">
              <a:lnSpc>
                <a:spcPct val="108008"/>
              </a:lnSpc>
              <a:spcBef>
                <a:spcPts val="0"/>
              </a:spcBef>
              <a:spcAft>
                <a:spcPts val="0"/>
              </a:spcAft>
              <a:buNone/>
            </a:pPr>
            <a:r>
              <a:rPr b="1" lang="en-US" sz="4870">
                <a:solidFill>
                  <a:srgbClr val="252827"/>
                </a:solidFill>
                <a:latin typeface="Oswald"/>
                <a:ea typeface="Oswald"/>
                <a:cs typeface="Oswald"/>
                <a:sym typeface="Oswald"/>
              </a:rPr>
              <a:t>MEET THE TEAM</a:t>
            </a:r>
            <a:endParaRPr/>
          </a:p>
        </p:txBody>
      </p:sp>
      <p:sp>
        <p:nvSpPr>
          <p:cNvPr id="111" name="Google Shape;111;p3"/>
          <p:cNvSpPr txBox="1"/>
          <p:nvPr/>
        </p:nvSpPr>
        <p:spPr>
          <a:xfrm>
            <a:off x="1386852" y="4091669"/>
            <a:ext cx="2356562" cy="339773"/>
          </a:xfrm>
          <a:prstGeom prst="rect">
            <a:avLst/>
          </a:prstGeom>
          <a:noFill/>
          <a:ln>
            <a:noFill/>
          </a:ln>
        </p:spPr>
        <p:txBody>
          <a:bodyPr anchorCtr="0" anchor="t" bIns="0" lIns="0" spcFirstLastPara="1" rIns="0" wrap="square" tIns="0">
            <a:spAutoFit/>
          </a:bodyPr>
          <a:lstStyle/>
          <a:p>
            <a:pPr indent="0" lvl="0" marL="0" marR="0" rtl="0" algn="ctr">
              <a:lnSpc>
                <a:spcPct val="139971"/>
              </a:lnSpc>
              <a:spcBef>
                <a:spcPts val="0"/>
              </a:spcBef>
              <a:spcAft>
                <a:spcPts val="0"/>
              </a:spcAft>
              <a:buNone/>
            </a:pPr>
            <a:r>
              <a:rPr lang="en-US" sz="2084">
                <a:solidFill>
                  <a:srgbClr val="252827"/>
                </a:solidFill>
                <a:latin typeface="Arial"/>
                <a:ea typeface="Arial"/>
                <a:cs typeface="Arial"/>
                <a:sym typeface="Arial"/>
              </a:rPr>
              <a:t>GROUP LEADER</a:t>
            </a:r>
            <a:endParaRPr/>
          </a:p>
        </p:txBody>
      </p:sp>
      <p:sp>
        <p:nvSpPr>
          <p:cNvPr id="112" name="Google Shape;112;p3"/>
          <p:cNvSpPr txBox="1"/>
          <p:nvPr/>
        </p:nvSpPr>
        <p:spPr>
          <a:xfrm>
            <a:off x="1585044" y="4529173"/>
            <a:ext cx="2107500" cy="499800"/>
          </a:xfrm>
          <a:prstGeom prst="rect">
            <a:avLst/>
          </a:prstGeom>
          <a:noFill/>
          <a:ln>
            <a:noFill/>
          </a:ln>
        </p:spPr>
        <p:txBody>
          <a:bodyPr anchorCtr="0" anchor="t" bIns="0" lIns="0" spcFirstLastPara="1" rIns="0" wrap="square" tIns="0">
            <a:spAutoFit/>
          </a:bodyPr>
          <a:lstStyle/>
          <a:p>
            <a:pPr indent="0" lvl="0" marL="0" marR="0" rtl="0" algn="ctr">
              <a:lnSpc>
                <a:spcPct val="140059"/>
              </a:lnSpc>
              <a:spcBef>
                <a:spcPts val="0"/>
              </a:spcBef>
              <a:spcAft>
                <a:spcPts val="0"/>
              </a:spcAft>
              <a:buNone/>
            </a:pPr>
            <a:r>
              <a:rPr lang="en-US" sz="1353">
                <a:solidFill>
                  <a:srgbClr val="252827"/>
                </a:solidFill>
              </a:rPr>
              <a:t>Mahagedara D N</a:t>
            </a:r>
            <a:endParaRPr/>
          </a:p>
          <a:p>
            <a:pPr indent="0" lvl="0" marL="0" marR="0" rtl="0" algn="ctr">
              <a:lnSpc>
                <a:spcPct val="140059"/>
              </a:lnSpc>
              <a:spcBef>
                <a:spcPts val="0"/>
              </a:spcBef>
              <a:spcAft>
                <a:spcPts val="0"/>
              </a:spcAft>
              <a:buNone/>
            </a:pPr>
            <a:r>
              <a:t/>
            </a:r>
            <a:endParaRPr sz="1353">
              <a:solidFill>
                <a:srgbClr val="252827"/>
              </a:solidFill>
              <a:latin typeface="Arial"/>
              <a:ea typeface="Arial"/>
              <a:cs typeface="Arial"/>
              <a:sym typeface="Arial"/>
            </a:endParaRPr>
          </a:p>
        </p:txBody>
      </p:sp>
      <p:sp>
        <p:nvSpPr>
          <p:cNvPr id="113" name="Google Shape;113;p3"/>
          <p:cNvSpPr txBox="1"/>
          <p:nvPr/>
        </p:nvSpPr>
        <p:spPr>
          <a:xfrm>
            <a:off x="4191715" y="4091669"/>
            <a:ext cx="1174155" cy="339773"/>
          </a:xfrm>
          <a:prstGeom prst="rect">
            <a:avLst/>
          </a:prstGeom>
          <a:noFill/>
          <a:ln>
            <a:noFill/>
          </a:ln>
        </p:spPr>
        <p:txBody>
          <a:bodyPr anchorCtr="0" anchor="t" bIns="0" lIns="0" spcFirstLastPara="1" rIns="0" wrap="square" tIns="0">
            <a:spAutoFit/>
          </a:bodyPr>
          <a:lstStyle/>
          <a:p>
            <a:pPr indent="0" lvl="0" marL="0" marR="0" rtl="0" algn="ctr">
              <a:lnSpc>
                <a:spcPct val="139971"/>
              </a:lnSpc>
              <a:spcBef>
                <a:spcPts val="0"/>
              </a:spcBef>
              <a:spcAft>
                <a:spcPts val="0"/>
              </a:spcAft>
              <a:buNone/>
            </a:pPr>
            <a:r>
              <a:rPr lang="en-US" sz="2084">
                <a:solidFill>
                  <a:srgbClr val="252827"/>
                </a:solidFill>
                <a:latin typeface="Arial"/>
                <a:ea typeface="Arial"/>
                <a:cs typeface="Arial"/>
                <a:sym typeface="Arial"/>
              </a:rPr>
              <a:t>MEMBER</a:t>
            </a:r>
            <a:endParaRPr/>
          </a:p>
        </p:txBody>
      </p:sp>
      <p:sp>
        <p:nvSpPr>
          <p:cNvPr id="114" name="Google Shape;114;p3"/>
          <p:cNvSpPr txBox="1"/>
          <p:nvPr/>
        </p:nvSpPr>
        <p:spPr>
          <a:xfrm>
            <a:off x="3713463" y="4508633"/>
            <a:ext cx="2132100" cy="801900"/>
          </a:xfrm>
          <a:prstGeom prst="rect">
            <a:avLst/>
          </a:prstGeom>
          <a:noFill/>
          <a:ln>
            <a:noFill/>
          </a:ln>
        </p:spPr>
        <p:txBody>
          <a:bodyPr anchorCtr="0" anchor="t" bIns="0" lIns="0" spcFirstLastPara="1" rIns="0" wrap="square" tIns="0">
            <a:spAutoFit/>
          </a:bodyPr>
          <a:lstStyle/>
          <a:p>
            <a:pPr indent="457200" lvl="0" marL="0" marR="0" rtl="0" algn="l">
              <a:lnSpc>
                <a:spcPct val="140059"/>
              </a:lnSpc>
              <a:spcBef>
                <a:spcPts val="0"/>
              </a:spcBef>
              <a:spcAft>
                <a:spcPts val="0"/>
              </a:spcAft>
              <a:buNone/>
            </a:pPr>
            <a:r>
              <a:rPr lang="en-US" sz="1353">
                <a:solidFill>
                  <a:srgbClr val="252827"/>
                </a:solidFill>
              </a:rPr>
              <a:t>Widanapathiran Y M</a:t>
            </a:r>
            <a:endParaRPr/>
          </a:p>
          <a:p>
            <a:pPr indent="0" lvl="0" marL="0" marR="0" rtl="0" algn="l">
              <a:lnSpc>
                <a:spcPct val="140059"/>
              </a:lnSpc>
              <a:spcBef>
                <a:spcPts val="0"/>
              </a:spcBef>
              <a:spcAft>
                <a:spcPts val="0"/>
              </a:spcAft>
              <a:buNone/>
            </a:pPr>
            <a:r>
              <a:t/>
            </a:r>
            <a:endParaRPr/>
          </a:p>
          <a:p>
            <a:pPr indent="0" lvl="0" marL="0" marR="0" rtl="0" algn="ctr">
              <a:lnSpc>
                <a:spcPct val="140059"/>
              </a:lnSpc>
              <a:spcBef>
                <a:spcPts val="0"/>
              </a:spcBef>
              <a:spcAft>
                <a:spcPts val="0"/>
              </a:spcAft>
              <a:buNone/>
            </a:pPr>
            <a:r>
              <a:t/>
            </a:r>
            <a:endParaRPr sz="1353">
              <a:solidFill>
                <a:srgbClr val="252827"/>
              </a:solidFill>
              <a:latin typeface="Arial"/>
              <a:ea typeface="Arial"/>
              <a:cs typeface="Arial"/>
              <a:sym typeface="Arial"/>
            </a:endParaRPr>
          </a:p>
        </p:txBody>
      </p:sp>
      <p:sp>
        <p:nvSpPr>
          <p:cNvPr id="115" name="Google Shape;115;p3"/>
          <p:cNvSpPr txBox="1"/>
          <p:nvPr/>
        </p:nvSpPr>
        <p:spPr>
          <a:xfrm>
            <a:off x="6502323" y="4091669"/>
            <a:ext cx="1174155" cy="339773"/>
          </a:xfrm>
          <a:prstGeom prst="rect">
            <a:avLst/>
          </a:prstGeom>
          <a:noFill/>
          <a:ln>
            <a:noFill/>
          </a:ln>
        </p:spPr>
        <p:txBody>
          <a:bodyPr anchorCtr="0" anchor="t" bIns="0" lIns="0" spcFirstLastPara="1" rIns="0" wrap="square" tIns="0">
            <a:spAutoFit/>
          </a:bodyPr>
          <a:lstStyle/>
          <a:p>
            <a:pPr indent="0" lvl="0" marL="0" marR="0" rtl="0" algn="ctr">
              <a:lnSpc>
                <a:spcPct val="139971"/>
              </a:lnSpc>
              <a:spcBef>
                <a:spcPts val="0"/>
              </a:spcBef>
              <a:spcAft>
                <a:spcPts val="0"/>
              </a:spcAft>
              <a:buNone/>
            </a:pPr>
            <a:r>
              <a:rPr lang="en-US" sz="2084">
                <a:solidFill>
                  <a:srgbClr val="252827"/>
                </a:solidFill>
                <a:latin typeface="Arial"/>
                <a:ea typeface="Arial"/>
                <a:cs typeface="Arial"/>
                <a:sym typeface="Arial"/>
              </a:rPr>
              <a:t>MEMBER</a:t>
            </a:r>
            <a:endParaRPr/>
          </a:p>
        </p:txBody>
      </p:sp>
      <p:sp>
        <p:nvSpPr>
          <p:cNvPr id="116" name="Google Shape;116;p3"/>
          <p:cNvSpPr txBox="1"/>
          <p:nvPr/>
        </p:nvSpPr>
        <p:spPr>
          <a:xfrm>
            <a:off x="6096000" y="4508633"/>
            <a:ext cx="2043000" cy="801900"/>
          </a:xfrm>
          <a:prstGeom prst="rect">
            <a:avLst/>
          </a:prstGeom>
          <a:noFill/>
          <a:ln>
            <a:noFill/>
          </a:ln>
        </p:spPr>
        <p:txBody>
          <a:bodyPr anchorCtr="0" anchor="t" bIns="0" lIns="0" spcFirstLastPara="1" rIns="0" wrap="square" tIns="0">
            <a:spAutoFit/>
          </a:bodyPr>
          <a:lstStyle/>
          <a:p>
            <a:pPr indent="457200" lvl="0" marL="0" marR="0" rtl="0" algn="l">
              <a:lnSpc>
                <a:spcPct val="140059"/>
              </a:lnSpc>
              <a:spcBef>
                <a:spcPts val="0"/>
              </a:spcBef>
              <a:spcAft>
                <a:spcPts val="0"/>
              </a:spcAft>
              <a:buNone/>
            </a:pPr>
            <a:r>
              <a:rPr lang="en-US" sz="1353">
                <a:solidFill>
                  <a:srgbClr val="252827"/>
                </a:solidFill>
              </a:rPr>
              <a:t>Dilshan KTDN</a:t>
            </a:r>
            <a:r>
              <a:rPr lang="en-US" sz="1353">
                <a:solidFill>
                  <a:srgbClr val="252827"/>
                </a:solidFill>
                <a:latin typeface="Arial"/>
                <a:ea typeface="Arial"/>
                <a:cs typeface="Arial"/>
                <a:sym typeface="Arial"/>
              </a:rPr>
              <a:t> </a:t>
            </a:r>
            <a:endParaRPr/>
          </a:p>
          <a:p>
            <a:pPr indent="0" lvl="0" marL="0" marR="0" rtl="0" algn="ctr">
              <a:lnSpc>
                <a:spcPct val="140059"/>
              </a:lnSpc>
              <a:spcBef>
                <a:spcPts val="0"/>
              </a:spcBef>
              <a:spcAft>
                <a:spcPts val="0"/>
              </a:spcAft>
              <a:buNone/>
            </a:pPr>
            <a:r>
              <a:t/>
            </a:r>
            <a:endParaRPr/>
          </a:p>
          <a:p>
            <a:pPr indent="0" lvl="0" marL="0" marR="0" rtl="0" algn="ctr">
              <a:lnSpc>
                <a:spcPct val="140059"/>
              </a:lnSpc>
              <a:spcBef>
                <a:spcPts val="0"/>
              </a:spcBef>
              <a:spcAft>
                <a:spcPts val="0"/>
              </a:spcAft>
              <a:buNone/>
            </a:pPr>
            <a:r>
              <a:t/>
            </a:r>
            <a:endParaRPr sz="1353">
              <a:solidFill>
                <a:srgbClr val="252827"/>
              </a:solidFill>
              <a:latin typeface="Arial"/>
              <a:ea typeface="Arial"/>
              <a:cs typeface="Arial"/>
              <a:sym typeface="Arial"/>
            </a:endParaRPr>
          </a:p>
        </p:txBody>
      </p:sp>
      <p:sp>
        <p:nvSpPr>
          <p:cNvPr id="117" name="Google Shape;117;p3"/>
          <p:cNvSpPr txBox="1"/>
          <p:nvPr/>
        </p:nvSpPr>
        <p:spPr>
          <a:xfrm>
            <a:off x="8909944" y="4092557"/>
            <a:ext cx="1174155" cy="339773"/>
          </a:xfrm>
          <a:prstGeom prst="rect">
            <a:avLst/>
          </a:prstGeom>
          <a:noFill/>
          <a:ln>
            <a:noFill/>
          </a:ln>
        </p:spPr>
        <p:txBody>
          <a:bodyPr anchorCtr="0" anchor="t" bIns="0" lIns="0" spcFirstLastPara="1" rIns="0" wrap="square" tIns="0">
            <a:spAutoFit/>
          </a:bodyPr>
          <a:lstStyle/>
          <a:p>
            <a:pPr indent="0" lvl="0" marL="0" marR="0" rtl="0" algn="ctr">
              <a:lnSpc>
                <a:spcPct val="139971"/>
              </a:lnSpc>
              <a:spcBef>
                <a:spcPts val="0"/>
              </a:spcBef>
              <a:spcAft>
                <a:spcPts val="0"/>
              </a:spcAft>
              <a:buNone/>
            </a:pPr>
            <a:r>
              <a:rPr lang="en-US" sz="2084">
                <a:solidFill>
                  <a:srgbClr val="252827"/>
                </a:solidFill>
                <a:latin typeface="Arial"/>
                <a:ea typeface="Arial"/>
                <a:cs typeface="Arial"/>
                <a:sym typeface="Arial"/>
              </a:rPr>
              <a:t>MEMBER</a:t>
            </a:r>
            <a:endParaRPr/>
          </a:p>
        </p:txBody>
      </p:sp>
      <p:sp>
        <p:nvSpPr>
          <p:cNvPr id="118" name="Google Shape;118;p3"/>
          <p:cNvSpPr txBox="1"/>
          <p:nvPr/>
        </p:nvSpPr>
        <p:spPr>
          <a:xfrm>
            <a:off x="8431073" y="4509521"/>
            <a:ext cx="2175900" cy="801900"/>
          </a:xfrm>
          <a:prstGeom prst="rect">
            <a:avLst/>
          </a:prstGeom>
          <a:noFill/>
          <a:ln>
            <a:noFill/>
          </a:ln>
        </p:spPr>
        <p:txBody>
          <a:bodyPr anchorCtr="0" anchor="t" bIns="0" lIns="0" spcFirstLastPara="1" rIns="0" wrap="square" tIns="0">
            <a:spAutoFit/>
          </a:bodyPr>
          <a:lstStyle/>
          <a:p>
            <a:pPr indent="0" lvl="0" marL="0" marR="0" rtl="0" algn="ctr">
              <a:lnSpc>
                <a:spcPct val="140059"/>
              </a:lnSpc>
              <a:spcBef>
                <a:spcPts val="0"/>
              </a:spcBef>
              <a:spcAft>
                <a:spcPts val="0"/>
              </a:spcAft>
              <a:buNone/>
            </a:pPr>
            <a:r>
              <a:rPr lang="en-US" sz="1353">
                <a:solidFill>
                  <a:srgbClr val="252827"/>
                </a:solidFill>
              </a:rPr>
              <a:t>Weerasinghe WMSRM</a:t>
            </a:r>
            <a:endParaRPr/>
          </a:p>
          <a:p>
            <a:pPr indent="0" lvl="0" marL="0" marR="0" rtl="0" algn="ctr">
              <a:lnSpc>
                <a:spcPct val="140059"/>
              </a:lnSpc>
              <a:spcBef>
                <a:spcPts val="0"/>
              </a:spcBef>
              <a:spcAft>
                <a:spcPts val="0"/>
              </a:spcAft>
              <a:buNone/>
            </a:pPr>
            <a:r>
              <a:t/>
            </a:r>
            <a:endParaRPr/>
          </a:p>
          <a:p>
            <a:pPr indent="0" lvl="0" marL="0" marR="0" rtl="0" algn="ctr">
              <a:lnSpc>
                <a:spcPct val="140059"/>
              </a:lnSpc>
              <a:spcBef>
                <a:spcPts val="0"/>
              </a:spcBef>
              <a:spcAft>
                <a:spcPts val="0"/>
              </a:spcAft>
              <a:buNone/>
            </a:pPr>
            <a:r>
              <a:t/>
            </a:r>
            <a:endParaRPr sz="1353">
              <a:solidFill>
                <a:srgbClr val="252827"/>
              </a:solidFill>
              <a:latin typeface="Arial"/>
              <a:ea typeface="Arial"/>
              <a:cs typeface="Arial"/>
              <a:sym typeface="Arial"/>
            </a:endParaRPr>
          </a:p>
        </p:txBody>
      </p:sp>
      <p:sp>
        <p:nvSpPr>
          <p:cNvPr id="119" name="Google Shape;119;p3"/>
          <p:cNvSpPr/>
          <p:nvPr/>
        </p:nvSpPr>
        <p:spPr>
          <a:xfrm>
            <a:off x="56385" y="6331602"/>
            <a:ext cx="2782831" cy="450740"/>
          </a:xfrm>
          <a:custGeom>
            <a:rect b="b" l="l" r="r" t="t"/>
            <a:pathLst>
              <a:path extrusionOk="0" h="676110" w="4174246">
                <a:moveTo>
                  <a:pt x="0" y="0"/>
                </a:moveTo>
                <a:lnTo>
                  <a:pt x="4174246" y="0"/>
                </a:lnTo>
                <a:lnTo>
                  <a:pt x="4174246" y="676110"/>
                </a:lnTo>
                <a:lnTo>
                  <a:pt x="0" y="6761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pic>
        <p:nvPicPr>
          <p:cNvPr id="120" name="Google Shape;120;p3"/>
          <p:cNvPicPr preferRelativeResize="0"/>
          <p:nvPr/>
        </p:nvPicPr>
        <p:blipFill>
          <a:blip r:embed="rId4">
            <a:alphaModFix/>
          </a:blip>
          <a:stretch>
            <a:fillRect/>
          </a:stretch>
        </p:blipFill>
        <p:spPr>
          <a:xfrm>
            <a:off x="8727200" y="1903825"/>
            <a:ext cx="1583625" cy="2111531"/>
          </a:xfrm>
          <a:prstGeom prst="rect">
            <a:avLst/>
          </a:prstGeom>
          <a:noFill/>
          <a:ln>
            <a:noFill/>
          </a:ln>
        </p:spPr>
      </p:pic>
      <p:pic>
        <p:nvPicPr>
          <p:cNvPr id="121" name="Google Shape;121;p3"/>
          <p:cNvPicPr preferRelativeResize="0"/>
          <p:nvPr/>
        </p:nvPicPr>
        <p:blipFill rotWithShape="1">
          <a:blip r:embed="rId5">
            <a:alphaModFix/>
          </a:blip>
          <a:srcRect b="0" l="-1467" r="4914" t="0"/>
          <a:stretch/>
        </p:blipFill>
        <p:spPr>
          <a:xfrm>
            <a:off x="6342425" y="1882350"/>
            <a:ext cx="1754026" cy="2132150"/>
          </a:xfrm>
          <a:prstGeom prst="rect">
            <a:avLst/>
          </a:prstGeom>
          <a:noFill/>
          <a:ln>
            <a:noFill/>
          </a:ln>
        </p:spPr>
      </p:pic>
      <p:pic>
        <p:nvPicPr>
          <p:cNvPr id="122" name="Google Shape;122;p3"/>
          <p:cNvPicPr preferRelativeResize="0"/>
          <p:nvPr/>
        </p:nvPicPr>
        <p:blipFill>
          <a:blip r:embed="rId6">
            <a:alphaModFix/>
          </a:blip>
          <a:stretch>
            <a:fillRect/>
          </a:stretch>
        </p:blipFill>
        <p:spPr>
          <a:xfrm>
            <a:off x="1773325" y="1857875"/>
            <a:ext cx="1583625" cy="2111499"/>
          </a:xfrm>
          <a:prstGeom prst="rect">
            <a:avLst/>
          </a:prstGeom>
          <a:noFill/>
          <a:ln>
            <a:noFill/>
          </a:ln>
        </p:spPr>
      </p:pic>
      <p:pic>
        <p:nvPicPr>
          <p:cNvPr id="123" name="Google Shape;123;p3"/>
          <p:cNvPicPr preferRelativeResize="0"/>
          <p:nvPr/>
        </p:nvPicPr>
        <p:blipFill rotWithShape="1">
          <a:blip r:embed="rId7">
            <a:alphaModFix/>
          </a:blip>
          <a:srcRect b="0" l="6722" r="15649" t="0"/>
          <a:stretch/>
        </p:blipFill>
        <p:spPr>
          <a:xfrm>
            <a:off x="3972675" y="1834600"/>
            <a:ext cx="1754025" cy="2179900"/>
          </a:xfrm>
          <a:prstGeom prst="rect">
            <a:avLst/>
          </a:prstGeom>
          <a:noFill/>
          <a:ln>
            <a:noFill/>
          </a:ln>
        </p:spPr>
      </p:pic>
      <p:pic>
        <p:nvPicPr>
          <p:cNvPr id="124" name="Google Shape;124;p3"/>
          <p:cNvPicPr preferRelativeResize="0"/>
          <p:nvPr/>
        </p:nvPicPr>
        <p:blipFill rotWithShape="1">
          <a:blip r:embed="rId8">
            <a:alphaModFix/>
          </a:blip>
          <a:srcRect b="5673" l="14443" r="10408" t="5673"/>
          <a:stretch/>
        </p:blipFill>
        <p:spPr>
          <a:xfrm>
            <a:off x="1652300" y="1749838"/>
            <a:ext cx="1973002" cy="23275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3"/>
          <p:cNvSpPr txBox="1"/>
          <p:nvPr>
            <p:ph type="ctrTitle"/>
          </p:nvPr>
        </p:nvSpPr>
        <p:spPr>
          <a:xfrm>
            <a:off x="958288" y="275470"/>
            <a:ext cx="4281414" cy="79208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sz="4400">
                <a:latin typeface="Times New Roman"/>
                <a:ea typeface="Times New Roman"/>
                <a:cs typeface="Times New Roman"/>
                <a:sym typeface="Times New Roman"/>
              </a:rPr>
              <a:t>Research Gap</a:t>
            </a:r>
            <a:endParaRPr/>
          </a:p>
        </p:txBody>
      </p:sp>
      <p:sp>
        <p:nvSpPr>
          <p:cNvPr id="260" name="Google Shape;260;p23"/>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sz="1800">
              <a:solidFill>
                <a:schemeClr val="dk1"/>
              </a:solidFill>
            </a:endParaRPr>
          </a:p>
        </p:txBody>
      </p:sp>
      <p:pic>
        <p:nvPicPr>
          <p:cNvPr id="261" name="Google Shape;261;p23"/>
          <p:cNvPicPr preferRelativeResize="0"/>
          <p:nvPr/>
        </p:nvPicPr>
        <p:blipFill>
          <a:blip r:embed="rId3">
            <a:alphaModFix/>
          </a:blip>
          <a:stretch>
            <a:fillRect/>
          </a:stretch>
        </p:blipFill>
        <p:spPr>
          <a:xfrm>
            <a:off x="1010895" y="1219958"/>
            <a:ext cx="10153650" cy="506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5"/>
          <p:cNvSpPr txBox="1"/>
          <p:nvPr>
            <p:ph type="ctrTitle"/>
          </p:nvPr>
        </p:nvSpPr>
        <p:spPr>
          <a:xfrm>
            <a:off x="910723" y="592460"/>
            <a:ext cx="4824548"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a:t>
            </a:r>
            <a:endParaRPr/>
          </a:p>
        </p:txBody>
      </p:sp>
      <p:sp>
        <p:nvSpPr>
          <p:cNvPr id="267" name="Google Shape;267;p25"/>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sz="1800">
              <a:solidFill>
                <a:schemeClr val="dk1"/>
              </a:solidFill>
            </a:endParaRPr>
          </a:p>
        </p:txBody>
      </p:sp>
      <p:sp>
        <p:nvSpPr>
          <p:cNvPr id="268" name="Google Shape;268;p25"/>
          <p:cNvSpPr txBox="1"/>
          <p:nvPr/>
        </p:nvSpPr>
        <p:spPr>
          <a:xfrm>
            <a:off x="1163452" y="1698568"/>
            <a:ext cx="9865200" cy="34785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chemeClr val="dk1"/>
              </a:buClr>
              <a:buSzPts val="1800"/>
              <a:buChar char="•"/>
            </a:pPr>
            <a:r>
              <a:rPr lang="en-US" sz="1800">
                <a:solidFill>
                  <a:schemeClr val="dk1"/>
                </a:solidFill>
                <a:latin typeface="Times New Roman"/>
                <a:ea typeface="Times New Roman"/>
                <a:cs typeface="Times New Roman"/>
                <a:sym typeface="Times New Roman"/>
              </a:rPr>
              <a:t>ML Model To Estimate a score to the Supplier according to the history of the Supplier.</a:t>
            </a:r>
            <a:r>
              <a:rPr lang="en-US" sz="1800">
                <a:solidFill>
                  <a:schemeClr val="dk1"/>
                </a:solidFill>
                <a:latin typeface="Times New Roman"/>
                <a:ea typeface="Times New Roman"/>
                <a:cs typeface="Times New Roman"/>
                <a:sym typeface="Times New Roman"/>
              </a:rPr>
              <a:t> </a:t>
            </a:r>
            <a:endParaRPr sz="1800">
              <a:solidFill>
                <a:schemeClr val="dk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pic>
        <p:nvPicPr>
          <p:cNvPr id="269" name="Google Shape;269;p25"/>
          <p:cNvPicPr preferRelativeResize="0"/>
          <p:nvPr/>
        </p:nvPicPr>
        <p:blipFill>
          <a:blip r:embed="rId3">
            <a:alphaModFix/>
          </a:blip>
          <a:stretch>
            <a:fillRect/>
          </a:stretch>
        </p:blipFill>
        <p:spPr>
          <a:xfrm>
            <a:off x="551425" y="2213850"/>
            <a:ext cx="7029450" cy="2674950"/>
          </a:xfrm>
          <a:prstGeom prst="rect">
            <a:avLst/>
          </a:prstGeom>
          <a:noFill/>
          <a:ln>
            <a:noFill/>
          </a:ln>
        </p:spPr>
      </p:pic>
      <p:pic>
        <p:nvPicPr>
          <p:cNvPr id="270" name="Google Shape;270;p25"/>
          <p:cNvPicPr preferRelativeResize="0"/>
          <p:nvPr/>
        </p:nvPicPr>
        <p:blipFill>
          <a:blip r:embed="rId4">
            <a:alphaModFix/>
          </a:blip>
          <a:stretch>
            <a:fillRect/>
          </a:stretch>
        </p:blipFill>
        <p:spPr>
          <a:xfrm>
            <a:off x="4309325" y="2213850"/>
            <a:ext cx="7286525" cy="267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1edb1c1516_5_18"/>
          <p:cNvSpPr txBox="1"/>
          <p:nvPr>
            <p:ph type="ctrTitle"/>
          </p:nvPr>
        </p:nvSpPr>
        <p:spPr>
          <a:xfrm>
            <a:off x="910723" y="592460"/>
            <a:ext cx="4824600" cy="792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a:t>
            </a:r>
            <a:endParaRPr/>
          </a:p>
        </p:txBody>
      </p:sp>
      <p:sp>
        <p:nvSpPr>
          <p:cNvPr id="276" name="Google Shape;276;g31edb1c1516_5_18"/>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sz="1800">
              <a:solidFill>
                <a:schemeClr val="dk1"/>
              </a:solidFill>
            </a:endParaRPr>
          </a:p>
        </p:txBody>
      </p:sp>
      <p:pic>
        <p:nvPicPr>
          <p:cNvPr id="277" name="Google Shape;277;g31edb1c1516_5_18"/>
          <p:cNvPicPr preferRelativeResize="0"/>
          <p:nvPr/>
        </p:nvPicPr>
        <p:blipFill>
          <a:blip r:embed="rId3">
            <a:alphaModFix/>
          </a:blip>
          <a:stretch>
            <a:fillRect/>
          </a:stretch>
        </p:blipFill>
        <p:spPr>
          <a:xfrm>
            <a:off x="1616788" y="1456955"/>
            <a:ext cx="7729520" cy="48036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1edb1c1516_5_44"/>
          <p:cNvSpPr txBox="1"/>
          <p:nvPr>
            <p:ph type="ctrTitle"/>
          </p:nvPr>
        </p:nvSpPr>
        <p:spPr>
          <a:xfrm>
            <a:off x="910723" y="592460"/>
            <a:ext cx="4824600" cy="792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a:t>
            </a:r>
            <a:endParaRPr/>
          </a:p>
        </p:txBody>
      </p:sp>
      <p:sp>
        <p:nvSpPr>
          <p:cNvPr id="283" name="Google Shape;283;g31edb1c1516_5_4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sz="1800">
              <a:solidFill>
                <a:schemeClr val="dk1"/>
              </a:solidFill>
            </a:endParaRPr>
          </a:p>
        </p:txBody>
      </p:sp>
      <p:pic>
        <p:nvPicPr>
          <p:cNvPr id="284" name="Google Shape;284;g31edb1c1516_5_44"/>
          <p:cNvPicPr preferRelativeResize="0"/>
          <p:nvPr/>
        </p:nvPicPr>
        <p:blipFill>
          <a:blip r:embed="rId3">
            <a:alphaModFix/>
          </a:blip>
          <a:stretch>
            <a:fillRect/>
          </a:stretch>
        </p:blipFill>
        <p:spPr>
          <a:xfrm>
            <a:off x="2632250" y="1555335"/>
            <a:ext cx="4824601" cy="47666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1edb1c1516_5_35"/>
          <p:cNvSpPr txBox="1"/>
          <p:nvPr>
            <p:ph type="ctrTitle"/>
          </p:nvPr>
        </p:nvSpPr>
        <p:spPr>
          <a:xfrm>
            <a:off x="910723" y="592460"/>
            <a:ext cx="4824600" cy="792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a:t>
            </a:r>
            <a:endParaRPr/>
          </a:p>
        </p:txBody>
      </p:sp>
      <p:sp>
        <p:nvSpPr>
          <p:cNvPr id="290" name="Google Shape;290;g31edb1c1516_5_3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sz="1800">
              <a:solidFill>
                <a:schemeClr val="dk1"/>
              </a:solidFill>
            </a:endParaRPr>
          </a:p>
        </p:txBody>
      </p:sp>
      <p:pic>
        <p:nvPicPr>
          <p:cNvPr id="291" name="Google Shape;291;g31edb1c1516_5_35"/>
          <p:cNvPicPr preferRelativeResize="0"/>
          <p:nvPr/>
        </p:nvPicPr>
        <p:blipFill>
          <a:blip r:embed="rId3">
            <a:alphaModFix/>
          </a:blip>
          <a:stretch>
            <a:fillRect/>
          </a:stretch>
        </p:blipFill>
        <p:spPr>
          <a:xfrm>
            <a:off x="1140738" y="1384460"/>
            <a:ext cx="9272514" cy="48036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910722" y="540091"/>
            <a:ext cx="6593700" cy="851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 cont.</a:t>
            </a:r>
            <a:endParaRPr>
              <a:latin typeface="Times New Roman"/>
              <a:ea typeface="Times New Roman"/>
              <a:cs typeface="Times New Roman"/>
              <a:sym typeface="Times New Roman"/>
            </a:endParaRPr>
          </a:p>
        </p:txBody>
      </p:sp>
      <p:sp>
        <p:nvSpPr>
          <p:cNvPr id="297" name="Google Shape;297;p26"/>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sz="1800">
              <a:solidFill>
                <a:schemeClr val="dk1"/>
              </a:solidFill>
            </a:endParaRPr>
          </a:p>
        </p:txBody>
      </p:sp>
      <p:pic>
        <p:nvPicPr>
          <p:cNvPr id="298" name="Google Shape;298;p26"/>
          <p:cNvPicPr preferRelativeResize="0"/>
          <p:nvPr/>
        </p:nvPicPr>
        <p:blipFill>
          <a:blip r:embed="rId3">
            <a:alphaModFix/>
          </a:blip>
          <a:stretch>
            <a:fillRect/>
          </a:stretch>
        </p:blipFill>
        <p:spPr>
          <a:xfrm>
            <a:off x="307380" y="1616195"/>
            <a:ext cx="4625874" cy="2423725"/>
          </a:xfrm>
          <a:prstGeom prst="rect">
            <a:avLst/>
          </a:prstGeom>
          <a:noFill/>
          <a:ln>
            <a:noFill/>
          </a:ln>
        </p:spPr>
      </p:pic>
      <p:pic>
        <p:nvPicPr>
          <p:cNvPr id="299" name="Google Shape;299;p26"/>
          <p:cNvPicPr preferRelativeResize="0"/>
          <p:nvPr/>
        </p:nvPicPr>
        <p:blipFill>
          <a:blip r:embed="rId4">
            <a:alphaModFix/>
          </a:blip>
          <a:stretch>
            <a:fillRect/>
          </a:stretch>
        </p:blipFill>
        <p:spPr>
          <a:xfrm>
            <a:off x="6083553" y="1616197"/>
            <a:ext cx="5739226" cy="3625625"/>
          </a:xfrm>
          <a:prstGeom prst="rect">
            <a:avLst/>
          </a:prstGeom>
          <a:noFill/>
          <a:ln>
            <a:noFill/>
          </a:ln>
        </p:spPr>
      </p:pic>
      <p:pic>
        <p:nvPicPr>
          <p:cNvPr id="300" name="Google Shape;300;p26"/>
          <p:cNvPicPr preferRelativeResize="0"/>
          <p:nvPr/>
        </p:nvPicPr>
        <p:blipFill>
          <a:blip r:embed="rId5">
            <a:alphaModFix/>
          </a:blip>
          <a:stretch>
            <a:fillRect/>
          </a:stretch>
        </p:blipFill>
        <p:spPr>
          <a:xfrm>
            <a:off x="3457429" y="2752112"/>
            <a:ext cx="5166301" cy="351135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31be3a93895_8_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R2</a:t>
            </a:r>
            <a:r>
              <a:rPr lang="en-US" sz="1800">
                <a:solidFill>
                  <a:schemeClr val="dk1"/>
                </a:solidFill>
              </a:rPr>
              <a:t>5</a:t>
            </a:r>
            <a:r>
              <a:rPr lang="en-US" sz="1800">
                <a:solidFill>
                  <a:schemeClr val="dk1"/>
                </a:solidFill>
                <a:latin typeface="Arial"/>
                <a:ea typeface="Arial"/>
                <a:cs typeface="Arial"/>
                <a:sym typeface="Arial"/>
              </a:rPr>
              <a:t>-</a:t>
            </a:r>
            <a:r>
              <a:rPr lang="en-US" sz="1800">
                <a:solidFill>
                  <a:schemeClr val="dk1"/>
                </a:solidFill>
              </a:rPr>
              <a:t>65</a:t>
            </a:r>
            <a:endParaRPr b="0" sz="1800">
              <a:solidFill>
                <a:schemeClr val="dk1"/>
              </a:solidFill>
              <a:latin typeface="Arial"/>
              <a:ea typeface="Arial"/>
              <a:cs typeface="Arial"/>
              <a:sym typeface="Arial"/>
            </a:endParaRPr>
          </a:p>
        </p:txBody>
      </p:sp>
      <p:sp>
        <p:nvSpPr>
          <p:cNvPr id="306" name="Google Shape;306;g31be3a93895_8_0"/>
          <p:cNvSpPr txBox="1"/>
          <p:nvPr>
            <p:ph type="ctrTitle"/>
          </p:nvPr>
        </p:nvSpPr>
        <p:spPr>
          <a:xfrm>
            <a:off x="-421259" y="5700873"/>
            <a:ext cx="4606800" cy="792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Prototype</a:t>
            </a:r>
            <a:endParaRPr/>
          </a:p>
        </p:txBody>
      </p:sp>
      <p:pic>
        <p:nvPicPr>
          <p:cNvPr id="307" name="Google Shape;307;g31be3a93895_8_0"/>
          <p:cNvPicPr preferRelativeResize="0"/>
          <p:nvPr/>
        </p:nvPicPr>
        <p:blipFill>
          <a:blip r:embed="rId3">
            <a:alphaModFix/>
          </a:blip>
          <a:stretch>
            <a:fillRect/>
          </a:stretch>
        </p:blipFill>
        <p:spPr>
          <a:xfrm>
            <a:off x="1807251" y="224886"/>
            <a:ext cx="8308414" cy="539607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1edb1c1516_0_88"/>
          <p:cNvSpPr txBox="1"/>
          <p:nvPr>
            <p:ph type="title"/>
          </p:nvPr>
        </p:nvSpPr>
        <p:spPr>
          <a:xfrm>
            <a:off x="2224575" y="268200"/>
            <a:ext cx="6816300" cy="1320300"/>
          </a:xfrm>
          <a:prstGeom prst="rect">
            <a:avLst/>
          </a:prstGeom>
          <a:noFill/>
          <a:ln>
            <a:noFill/>
          </a:ln>
        </p:spPr>
        <p:txBody>
          <a:bodyPr anchorCtr="0" anchor="ctr" bIns="45700" lIns="91425" spcFirstLastPara="1" rIns="91425" wrap="square" tIns="45700">
            <a:normAutofit/>
          </a:bodyPr>
          <a:lstStyle/>
          <a:p>
            <a:pPr indent="0" lvl="0" marL="1371600" rtl="0" algn="l">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Commercial Value</a:t>
            </a:r>
            <a:endParaRPr/>
          </a:p>
        </p:txBody>
      </p:sp>
      <p:sp>
        <p:nvSpPr>
          <p:cNvPr id="313" name="Google Shape;313;g31edb1c1516_0_88"/>
          <p:cNvSpPr txBox="1"/>
          <p:nvPr>
            <p:ph idx="1" type="body"/>
          </p:nvPr>
        </p:nvSpPr>
        <p:spPr>
          <a:xfrm>
            <a:off x="782775" y="1390650"/>
            <a:ext cx="10515600" cy="49221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600"/>
              <a:t>Cost Reduction:</a:t>
            </a:r>
            <a:endParaRPr b="1" sz="1600"/>
          </a:p>
          <a:p>
            <a:pPr indent="-330200" lvl="0" marL="457200" rtl="0" algn="l">
              <a:lnSpc>
                <a:spcPct val="115000"/>
              </a:lnSpc>
              <a:spcBef>
                <a:spcPts val="1200"/>
              </a:spcBef>
              <a:spcAft>
                <a:spcPts val="0"/>
              </a:spcAft>
              <a:buSzPts val="1600"/>
              <a:buChar char="●"/>
            </a:pPr>
            <a:r>
              <a:rPr lang="en-US" sz="1600"/>
              <a:t>Highlight how the AI-driven approach reduces costs by optimizing supplier selection based on performance metrics such as price, delivery reliability, and defect rates.</a:t>
            </a:r>
            <a:endParaRPr sz="1600"/>
          </a:p>
          <a:p>
            <a:pPr indent="-330200" lvl="0" marL="457200" rtl="0" algn="l">
              <a:lnSpc>
                <a:spcPct val="115000"/>
              </a:lnSpc>
              <a:spcBef>
                <a:spcPts val="0"/>
              </a:spcBef>
              <a:spcAft>
                <a:spcPts val="0"/>
              </a:spcAft>
              <a:buSzPts val="1600"/>
              <a:buChar char="●"/>
            </a:pPr>
            <a:r>
              <a:rPr lang="en-US" sz="1600"/>
              <a:t>Discuss the potential savings from reduced manual errors and improved efficiency.</a:t>
            </a:r>
            <a:endParaRPr sz="1600"/>
          </a:p>
          <a:p>
            <a:pPr indent="0" lvl="0" marL="0" rtl="0" algn="l">
              <a:lnSpc>
                <a:spcPct val="115000"/>
              </a:lnSpc>
              <a:spcBef>
                <a:spcPts val="1200"/>
              </a:spcBef>
              <a:spcAft>
                <a:spcPts val="0"/>
              </a:spcAft>
              <a:buClr>
                <a:schemeClr val="dk1"/>
              </a:buClr>
              <a:buSzPts val="1100"/>
              <a:buFont typeface="Arial"/>
              <a:buNone/>
            </a:pPr>
            <a:r>
              <a:rPr b="1" lang="en-US" sz="1600"/>
              <a:t>Improved Supplier Relationships:</a:t>
            </a:r>
            <a:endParaRPr b="1" sz="1600"/>
          </a:p>
          <a:p>
            <a:pPr indent="-330200" lvl="0" marL="457200" rtl="0" algn="l">
              <a:lnSpc>
                <a:spcPct val="115000"/>
              </a:lnSpc>
              <a:spcBef>
                <a:spcPts val="1200"/>
              </a:spcBef>
              <a:spcAft>
                <a:spcPts val="0"/>
              </a:spcAft>
              <a:buSzPts val="1600"/>
              <a:buChar char="●"/>
            </a:pPr>
            <a:r>
              <a:rPr lang="en-US" sz="1600"/>
              <a:t>Showcase how the system fosters stronger supplier partnerships by consistently evaluating and rewarding top-performing suppliers.</a:t>
            </a:r>
            <a:endParaRPr sz="1600"/>
          </a:p>
          <a:p>
            <a:pPr indent="0" lvl="0" marL="0" rtl="0" algn="l">
              <a:lnSpc>
                <a:spcPct val="115000"/>
              </a:lnSpc>
              <a:spcBef>
                <a:spcPts val="1200"/>
              </a:spcBef>
              <a:spcAft>
                <a:spcPts val="0"/>
              </a:spcAft>
              <a:buClr>
                <a:schemeClr val="dk1"/>
              </a:buClr>
              <a:buSzPts val="1100"/>
              <a:buFont typeface="Arial"/>
              <a:buNone/>
            </a:pPr>
            <a:r>
              <a:rPr b="1" lang="en-US" sz="1600"/>
              <a:t>Competitive Advantage:</a:t>
            </a:r>
            <a:endParaRPr b="1" sz="1600"/>
          </a:p>
          <a:p>
            <a:pPr indent="-330200" lvl="0" marL="457200" rtl="0" algn="l">
              <a:lnSpc>
                <a:spcPct val="115000"/>
              </a:lnSpc>
              <a:spcBef>
                <a:spcPts val="1200"/>
              </a:spcBef>
              <a:spcAft>
                <a:spcPts val="0"/>
              </a:spcAft>
              <a:buSzPts val="1600"/>
              <a:buChar char="●"/>
            </a:pPr>
            <a:r>
              <a:rPr lang="en-US" sz="1600"/>
              <a:t>Explain how leveraging real-time data and advanced analytics gives companies a competitive edge in the dynamic garment industry.</a:t>
            </a:r>
            <a:endParaRPr sz="1600"/>
          </a:p>
          <a:p>
            <a:pPr indent="0" lvl="0" marL="0" rtl="0" algn="l">
              <a:lnSpc>
                <a:spcPct val="115000"/>
              </a:lnSpc>
              <a:spcBef>
                <a:spcPts val="1200"/>
              </a:spcBef>
              <a:spcAft>
                <a:spcPts val="0"/>
              </a:spcAft>
              <a:buClr>
                <a:schemeClr val="dk1"/>
              </a:buClr>
              <a:buSzPts val="1100"/>
              <a:buFont typeface="Arial"/>
              <a:buNone/>
            </a:pPr>
            <a:r>
              <a:rPr b="1" lang="en-US" sz="1600"/>
              <a:t>Enhanced Decision-Making:</a:t>
            </a:r>
            <a:endParaRPr b="1" sz="1600"/>
          </a:p>
          <a:p>
            <a:pPr indent="-330200" lvl="0" marL="457200" rtl="0" algn="l">
              <a:lnSpc>
                <a:spcPct val="115000"/>
              </a:lnSpc>
              <a:spcBef>
                <a:spcPts val="1200"/>
              </a:spcBef>
              <a:spcAft>
                <a:spcPts val="0"/>
              </a:spcAft>
              <a:buSzPts val="1600"/>
              <a:buChar char="●"/>
            </a:pPr>
            <a:r>
              <a:rPr lang="en-US" sz="1600"/>
              <a:t>Emphasize the value of data-driven decisions in improving procurement efficiency, lowering risks, and ensuring quality</a:t>
            </a:r>
            <a:endParaRPr sz="1600"/>
          </a:p>
          <a:p>
            <a:pPr indent="0" lvl="0" marL="0" rtl="0" algn="l">
              <a:lnSpc>
                <a:spcPct val="90000"/>
              </a:lnSpc>
              <a:spcBef>
                <a:spcPts val="1200"/>
              </a:spcBef>
              <a:spcAft>
                <a:spcPts val="0"/>
              </a:spcAft>
              <a:buClr>
                <a:schemeClr val="dk1"/>
              </a:buClr>
              <a:buSzPts val="2800"/>
              <a:buNone/>
            </a:pPr>
            <a:r>
              <a:t/>
            </a:r>
            <a:endParaRPr sz="3100">
              <a:highlight>
                <a:srgbClr val="FFFF00"/>
              </a:highlight>
            </a:endParaRPr>
          </a:p>
        </p:txBody>
      </p:sp>
      <p:sp>
        <p:nvSpPr>
          <p:cNvPr id="314" name="Google Shape;314;g31edb1c1516_0_88"/>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b="1"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type="ctrTitle"/>
          </p:nvPr>
        </p:nvSpPr>
        <p:spPr>
          <a:xfrm>
            <a:off x="753672" y="452672"/>
            <a:ext cx="3543531"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320" name="Google Shape;320;p27"/>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latin typeface="Times New Roman"/>
                <a:ea typeface="Times New Roman"/>
                <a:cs typeface="Times New Roman"/>
                <a:sym typeface="Times New Roman"/>
              </a:rPr>
              <a:t>IT21312144   | Widanapathirana Y.R.|   </a:t>
            </a:r>
            <a:r>
              <a:rPr lang="en-US" sz="1800">
                <a:solidFill>
                  <a:schemeClr val="dk1"/>
                </a:solidFill>
              </a:rPr>
              <a:t>24-25J-65</a:t>
            </a:r>
            <a:endParaRPr sz="1800">
              <a:solidFill>
                <a:schemeClr val="dk1"/>
              </a:solidFill>
            </a:endParaRPr>
          </a:p>
        </p:txBody>
      </p:sp>
      <p:sp>
        <p:nvSpPr>
          <p:cNvPr id="321" name="Google Shape;321;p27"/>
          <p:cNvSpPr txBox="1"/>
          <p:nvPr/>
        </p:nvSpPr>
        <p:spPr>
          <a:xfrm>
            <a:off x="751078" y="1362039"/>
            <a:ext cx="11215200" cy="3604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SzPts val="1100"/>
              <a:buNone/>
            </a:pPr>
            <a:r>
              <a:t/>
            </a:r>
            <a:endParaRPr sz="2300">
              <a:solidFill>
                <a:schemeClr val="dk1"/>
              </a:solidFill>
            </a:endParaRPr>
          </a:p>
          <a:p>
            <a:pPr indent="-374650" lvl="0" marL="457200" rtl="0" algn="l">
              <a:lnSpc>
                <a:spcPct val="115000"/>
              </a:lnSpc>
              <a:spcBef>
                <a:spcPts val="1200"/>
              </a:spcBef>
              <a:spcAft>
                <a:spcPts val="0"/>
              </a:spcAft>
              <a:buClr>
                <a:schemeClr val="dk1"/>
              </a:buClr>
              <a:buSzPts val="2300"/>
              <a:buAutoNum type="arabicPeriod"/>
            </a:pPr>
            <a:r>
              <a:rPr lang="en-US" sz="2300">
                <a:solidFill>
                  <a:schemeClr val="dk1"/>
                </a:solidFill>
              </a:rPr>
              <a:t>SpringerLink, "Artificial Intelligence Procurement Assistant: Enhancing Bid Evaluation," </a:t>
            </a:r>
            <a:r>
              <a:rPr i="1" lang="en-US" sz="2300">
                <a:solidFill>
                  <a:schemeClr val="dk1"/>
                </a:solidFill>
              </a:rPr>
              <a:t>SpringerLink</a:t>
            </a:r>
            <a:r>
              <a:rPr lang="en-US" sz="2300">
                <a:solidFill>
                  <a:schemeClr val="dk1"/>
                </a:solidFill>
              </a:rPr>
              <a:t>, 2023.</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lang="en-US" sz="2300">
                <a:solidFill>
                  <a:schemeClr val="dk1"/>
                </a:solidFill>
              </a:rPr>
              <a:t>Journal of Intelligent Manufacturing, "A Big Data Analytics System for Viable Supplier Selection," </a:t>
            </a:r>
            <a:r>
              <a:rPr i="1" lang="en-US" sz="2300">
                <a:solidFill>
                  <a:schemeClr val="dk1"/>
                </a:solidFill>
              </a:rPr>
              <a:t>SpringerLink</a:t>
            </a:r>
            <a:r>
              <a:rPr lang="en-US" sz="2300">
                <a:solidFill>
                  <a:schemeClr val="dk1"/>
                </a:solidFill>
              </a:rPr>
              <a:t>, 2023.</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lang="en-US" sz="2300">
                <a:solidFill>
                  <a:schemeClr val="dk1"/>
                </a:solidFill>
              </a:rPr>
              <a:t>Axioms, "A Multi-Criteria Supplier Selection Model for Sustainable Automotive Supply Chain Under Uncertainty," </a:t>
            </a:r>
            <a:r>
              <a:rPr i="1" lang="en-US" sz="2300">
                <a:solidFill>
                  <a:schemeClr val="dk1"/>
                </a:solidFill>
              </a:rPr>
              <a:t>SpringerLink</a:t>
            </a:r>
            <a:r>
              <a:rPr lang="en-US" sz="2300">
                <a:solidFill>
                  <a:schemeClr val="dk1"/>
                </a:solidFill>
              </a:rPr>
              <a:t>, 2022.</a:t>
            </a:r>
            <a:endParaRPr sz="2300">
              <a:solidFill>
                <a:schemeClr val="dk1"/>
              </a:solidFill>
            </a:endParaRPr>
          </a:p>
          <a:p>
            <a:pPr indent="0" lvl="0" marL="12700" rtl="0" algn="l">
              <a:lnSpc>
                <a:spcPct val="115000"/>
              </a:lnSpc>
              <a:spcBef>
                <a:spcPts val="1200"/>
              </a:spcBef>
              <a:spcAft>
                <a:spcPts val="0"/>
              </a:spcAft>
              <a:buSzPts val="1100"/>
              <a:buNone/>
            </a:pPr>
            <a:r>
              <a:t/>
            </a:r>
            <a:endParaRPr sz="23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ph type="title"/>
          </p:nvPr>
        </p:nvSpPr>
        <p:spPr>
          <a:xfrm>
            <a:off x="963084" y="2837087"/>
            <a:ext cx="10363200" cy="100874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52827"/>
              </a:buClr>
              <a:buSzPts val="4000"/>
              <a:buFont typeface="Times New Roman"/>
              <a:buNone/>
            </a:pPr>
            <a:r>
              <a:rPr lang="en-US" sz="4000">
                <a:solidFill>
                  <a:srgbClr val="252827"/>
                </a:solidFill>
                <a:latin typeface="Times New Roman"/>
                <a:ea typeface="Times New Roman"/>
                <a:cs typeface="Times New Roman"/>
                <a:sym typeface="Times New Roman"/>
              </a:rPr>
              <a:t>IT21158704 | DILSHAN K.T.D.N </a:t>
            </a:r>
            <a:endParaRPr>
              <a:latin typeface="Times New Roman"/>
              <a:ea typeface="Times New Roman"/>
              <a:cs typeface="Times New Roman"/>
              <a:sym typeface="Times New Roman"/>
            </a:endParaRPr>
          </a:p>
        </p:txBody>
      </p:sp>
      <p:sp>
        <p:nvSpPr>
          <p:cNvPr id="327" name="Google Shape;327;p28"/>
          <p:cNvSpPr txBox="1"/>
          <p:nvPr>
            <p:ph idx="1" type="body"/>
          </p:nvPr>
        </p:nvSpPr>
        <p:spPr>
          <a:xfrm>
            <a:off x="963084" y="3717032"/>
            <a:ext cx="10363200" cy="447266"/>
          </a:xfrm>
          <a:prstGeom prst="rect">
            <a:avLst/>
          </a:prstGeom>
          <a:noFill/>
          <a:ln>
            <a:noFill/>
          </a:ln>
        </p:spPr>
        <p:txBody>
          <a:bodyPr anchorCtr="0" anchor="t" bIns="45700" lIns="91425" spcFirstLastPara="1" rIns="91425" wrap="square" tIns="45700">
            <a:noAutofit/>
          </a:bodyPr>
          <a:lstStyle/>
          <a:p>
            <a:pPr indent="0" lvl="0" marL="0" rtl="0" algn="just">
              <a:lnSpc>
                <a:spcPct val="70000"/>
              </a:lnSpc>
              <a:spcBef>
                <a:spcPts val="0"/>
              </a:spcBef>
              <a:spcAft>
                <a:spcPts val="0"/>
              </a:spcAft>
              <a:buClr>
                <a:schemeClr val="dk1"/>
              </a:buClr>
              <a:buSzPts val="1320"/>
              <a:buNone/>
            </a:pPr>
            <a:r>
              <a:rPr lang="en-US" sz="2500">
                <a:solidFill>
                  <a:schemeClr val="dk1"/>
                </a:solidFill>
                <a:latin typeface="Times New Roman"/>
                <a:ea typeface="Times New Roman"/>
                <a:cs typeface="Times New Roman"/>
                <a:sym typeface="Times New Roman"/>
              </a:rPr>
              <a:t>Software Engineering (SE)</a:t>
            </a:r>
            <a:endParaRPr sz="2500"/>
          </a:p>
          <a:p>
            <a:pPr indent="0" lvl="0" marL="0" rtl="0" algn="l">
              <a:lnSpc>
                <a:spcPct val="70000"/>
              </a:lnSpc>
              <a:spcBef>
                <a:spcPts val="0"/>
              </a:spcBef>
              <a:spcAft>
                <a:spcPts val="0"/>
              </a:spcAft>
              <a:buClr>
                <a:schemeClr val="dk1"/>
              </a:buClr>
              <a:buSzPts val="1320"/>
              <a:buNone/>
            </a:pPr>
            <a:r>
              <a:t/>
            </a:r>
            <a:endParaRPr sz="2500">
              <a:solidFill>
                <a:schemeClr val="dk1"/>
              </a:solidFill>
              <a:latin typeface="Times New Roman"/>
              <a:ea typeface="Times New Roman"/>
              <a:cs typeface="Times New Roman"/>
              <a:sym typeface="Times New Roman"/>
            </a:endParaRPr>
          </a:p>
        </p:txBody>
      </p:sp>
      <p:pic>
        <p:nvPicPr>
          <p:cNvPr id="328" name="Google Shape;328;p28"/>
          <p:cNvPicPr preferRelativeResize="0"/>
          <p:nvPr/>
        </p:nvPicPr>
        <p:blipFill rotWithShape="1">
          <a:blip r:embed="rId3">
            <a:alphaModFix/>
          </a:blip>
          <a:srcRect b="0" l="-1467" r="4914" t="0"/>
          <a:stretch/>
        </p:blipFill>
        <p:spPr>
          <a:xfrm>
            <a:off x="10056450" y="0"/>
            <a:ext cx="2135550" cy="2595922"/>
          </a:xfrm>
          <a:prstGeom prst="rect">
            <a:avLst/>
          </a:prstGeom>
          <a:noFill/>
          <a:ln>
            <a:noFill/>
          </a:ln>
        </p:spPr>
      </p:pic>
      <p:sp>
        <p:nvSpPr>
          <p:cNvPr id="329" name="Google Shape;329;p28"/>
          <p:cNvSpPr/>
          <p:nvPr/>
        </p:nvSpPr>
        <p:spPr>
          <a:xfrm>
            <a:off x="7148200" y="6464850"/>
            <a:ext cx="1682100" cy="3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28"/>
          <p:cNvSpPr/>
          <p:nvPr/>
        </p:nvSpPr>
        <p:spPr>
          <a:xfrm>
            <a:off x="2632427" y="6492875"/>
            <a:ext cx="52917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highlight>
                  <a:schemeClr val="lt1"/>
                </a:highlight>
                <a:latin typeface="Arial"/>
                <a:ea typeface="Arial"/>
                <a:cs typeface="Arial"/>
                <a:sym typeface="Arial"/>
              </a:rPr>
              <a:t>IT211</a:t>
            </a:r>
            <a:r>
              <a:rPr lang="en-US" sz="1800">
                <a:solidFill>
                  <a:schemeClr val="dk1"/>
                </a:solidFill>
                <a:highlight>
                  <a:schemeClr val="lt1"/>
                </a:highlight>
              </a:rPr>
              <a:t>58704</a:t>
            </a:r>
            <a:r>
              <a:rPr lang="en-US" sz="1800">
                <a:solidFill>
                  <a:schemeClr val="dk1"/>
                </a:solidFill>
                <a:highlight>
                  <a:schemeClr val="lt1"/>
                </a:highlight>
                <a:latin typeface="Arial"/>
                <a:ea typeface="Arial"/>
                <a:cs typeface="Arial"/>
                <a:sym typeface="Arial"/>
              </a:rPr>
              <a:t>   | </a:t>
            </a:r>
            <a:r>
              <a:rPr lang="en-US" sz="1800">
                <a:solidFill>
                  <a:schemeClr val="dk1"/>
                </a:solidFill>
                <a:highlight>
                  <a:schemeClr val="lt1"/>
                </a:highlight>
              </a:rPr>
              <a:t>DILSHAN K.T.D.N</a:t>
            </a:r>
            <a:r>
              <a:rPr lang="en-US" sz="1800">
                <a:solidFill>
                  <a:schemeClr val="dk1"/>
                </a:solidFill>
                <a:highlight>
                  <a:schemeClr val="lt1"/>
                </a:highlight>
                <a:latin typeface="Arial"/>
                <a:ea typeface="Arial"/>
                <a:cs typeface="Arial"/>
                <a:sym typeface="Arial"/>
              </a:rPr>
              <a:t> |   </a:t>
            </a:r>
            <a:r>
              <a:rPr lang="en-US" sz="1800">
                <a:solidFill>
                  <a:schemeClr val="dk1"/>
                </a:solidFill>
              </a:rPr>
              <a:t>24-25J-65</a:t>
            </a:r>
            <a:endParaRPr b="0" sz="1800">
              <a:solidFill>
                <a:schemeClr val="dk1"/>
              </a:solidFill>
              <a:highlight>
                <a:schemeClr val="lt1"/>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5"/>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5"/>
          <p:cNvSpPr txBox="1"/>
          <p:nvPr>
            <p:ph type="title"/>
          </p:nvPr>
        </p:nvSpPr>
        <p:spPr>
          <a:xfrm>
            <a:off x="1180457" y="646886"/>
            <a:ext cx="5444400" cy="1402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latin typeface="Arial"/>
                <a:ea typeface="Arial"/>
                <a:cs typeface="Arial"/>
                <a:sym typeface="Arial"/>
              </a:rPr>
              <a:t>Introduction</a:t>
            </a:r>
            <a:endParaRPr>
              <a:highlight>
                <a:srgbClr val="FFFF00"/>
              </a:highlight>
              <a:latin typeface="Arial"/>
              <a:ea typeface="Arial"/>
              <a:cs typeface="Arial"/>
              <a:sym typeface="Arial"/>
            </a:endParaRPr>
          </a:p>
        </p:txBody>
      </p:sp>
      <p:sp>
        <p:nvSpPr>
          <p:cNvPr id="131" name="Google Shape;131;p5"/>
          <p:cNvSpPr txBox="1"/>
          <p:nvPr>
            <p:ph idx="1" type="body"/>
          </p:nvPr>
        </p:nvSpPr>
        <p:spPr>
          <a:xfrm>
            <a:off x="525650" y="1345675"/>
            <a:ext cx="6621000" cy="50301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1000"/>
              </a:spcBef>
              <a:spcAft>
                <a:spcPts val="0"/>
              </a:spcAft>
              <a:buClr>
                <a:schemeClr val="dk1"/>
              </a:buClr>
              <a:buSzPts val="1100"/>
              <a:buFont typeface="Arial"/>
              <a:buNone/>
            </a:pPr>
            <a:r>
              <a:rPr lang="en-US" sz="2300">
                <a:solidFill>
                  <a:srgbClr val="595959"/>
                </a:solidFill>
              </a:rPr>
              <a:t>Overview of Project</a:t>
            </a:r>
            <a:endParaRPr sz="2300">
              <a:solidFill>
                <a:srgbClr val="595959"/>
              </a:solidFill>
            </a:endParaRPr>
          </a:p>
          <a:p>
            <a:pPr indent="0" lvl="0" marL="0" rtl="0" algn="l">
              <a:lnSpc>
                <a:spcPct val="105000"/>
              </a:lnSpc>
              <a:spcBef>
                <a:spcPts val="1000"/>
              </a:spcBef>
              <a:spcAft>
                <a:spcPts val="0"/>
              </a:spcAft>
              <a:buClr>
                <a:schemeClr val="dk1"/>
              </a:buClr>
              <a:buSzPts val="1100"/>
              <a:buFont typeface="Arial"/>
              <a:buNone/>
            </a:pPr>
            <a:r>
              <a:rPr lang="en-US" sz="1700">
                <a:solidFill>
                  <a:srgbClr val="595959"/>
                </a:solidFill>
              </a:rPr>
              <a:t>●AI driven Supply chain management system</a:t>
            </a:r>
            <a:endParaRPr sz="1700">
              <a:solidFill>
                <a:srgbClr val="595959"/>
              </a:solidFill>
            </a:endParaRPr>
          </a:p>
          <a:p>
            <a:pPr indent="0" lvl="0" marL="0" rtl="0" algn="l">
              <a:lnSpc>
                <a:spcPct val="105000"/>
              </a:lnSpc>
              <a:spcBef>
                <a:spcPts val="0"/>
              </a:spcBef>
              <a:spcAft>
                <a:spcPts val="0"/>
              </a:spcAft>
              <a:buClr>
                <a:schemeClr val="dk1"/>
              </a:buClr>
              <a:buSzPts val="1100"/>
              <a:buFont typeface="Arial"/>
              <a:buNone/>
            </a:pPr>
            <a:r>
              <a:rPr lang="en-US" sz="1700">
                <a:solidFill>
                  <a:srgbClr val="595959"/>
                </a:solidFill>
              </a:rPr>
              <a:t>●Target Audience - Small - Medium Scale Garments</a:t>
            </a:r>
            <a:endParaRPr sz="1700">
              <a:solidFill>
                <a:srgbClr val="595959"/>
              </a:solidFill>
            </a:endParaRPr>
          </a:p>
          <a:p>
            <a:pPr indent="0" lvl="0" marL="0" rtl="0" algn="l">
              <a:lnSpc>
                <a:spcPct val="105000"/>
              </a:lnSpc>
              <a:spcBef>
                <a:spcPts val="1000"/>
              </a:spcBef>
              <a:spcAft>
                <a:spcPts val="0"/>
              </a:spcAft>
              <a:buClr>
                <a:schemeClr val="dk1"/>
              </a:buClr>
              <a:buSzPts val="1100"/>
              <a:buFont typeface="Arial"/>
              <a:buNone/>
            </a:pPr>
            <a:r>
              <a:rPr lang="en-US" sz="2300">
                <a:solidFill>
                  <a:srgbClr val="595959"/>
                </a:solidFill>
              </a:rPr>
              <a:t>Importance and Relevance</a:t>
            </a:r>
            <a:endParaRPr sz="2300">
              <a:solidFill>
                <a:srgbClr val="595959"/>
              </a:solidFill>
            </a:endParaRPr>
          </a:p>
          <a:p>
            <a:pPr indent="0" lvl="0" marL="0" rtl="0" algn="l">
              <a:lnSpc>
                <a:spcPct val="105000"/>
              </a:lnSpc>
              <a:spcBef>
                <a:spcPts val="1000"/>
              </a:spcBef>
              <a:spcAft>
                <a:spcPts val="0"/>
              </a:spcAft>
              <a:buClr>
                <a:schemeClr val="dk1"/>
              </a:buClr>
              <a:buSzPts val="1100"/>
              <a:buFont typeface="Arial"/>
              <a:buNone/>
            </a:pPr>
            <a:r>
              <a:rPr lang="en-US" sz="1700">
                <a:solidFill>
                  <a:srgbClr val="595959"/>
                </a:solidFill>
              </a:rPr>
              <a:t>●In the garment industry, several supply chain management systems are in use, but there are few or less systems that uses the AI technologies to optimise the overall system complexity and cost</a:t>
            </a:r>
            <a:endParaRPr sz="1700">
              <a:solidFill>
                <a:srgbClr val="595959"/>
              </a:solidFill>
            </a:endParaRPr>
          </a:p>
          <a:p>
            <a:pPr indent="0" lvl="0" marL="0" rtl="0" algn="l">
              <a:lnSpc>
                <a:spcPct val="105000"/>
              </a:lnSpc>
              <a:spcBef>
                <a:spcPts val="1000"/>
              </a:spcBef>
              <a:spcAft>
                <a:spcPts val="0"/>
              </a:spcAft>
              <a:buClr>
                <a:schemeClr val="dk1"/>
              </a:buClr>
              <a:buSzPts val="1100"/>
              <a:buFont typeface="Arial"/>
              <a:buNone/>
            </a:pPr>
            <a:r>
              <a:rPr lang="en-US" sz="2300">
                <a:solidFill>
                  <a:srgbClr val="595959"/>
                </a:solidFill>
              </a:rPr>
              <a:t>Key Features</a:t>
            </a:r>
            <a:endParaRPr sz="2300">
              <a:solidFill>
                <a:srgbClr val="595959"/>
              </a:solidFill>
            </a:endParaRPr>
          </a:p>
          <a:p>
            <a:pPr indent="0" lvl="0" marL="12700" rtl="0" algn="l">
              <a:lnSpc>
                <a:spcPct val="105000"/>
              </a:lnSpc>
              <a:spcBef>
                <a:spcPts val="1000"/>
              </a:spcBef>
              <a:spcAft>
                <a:spcPts val="0"/>
              </a:spcAft>
              <a:buClr>
                <a:schemeClr val="dk1"/>
              </a:buClr>
              <a:buSzPts val="1100"/>
              <a:buFont typeface="Arial"/>
              <a:buNone/>
            </a:pPr>
            <a:r>
              <a:rPr lang="en-US" sz="2100">
                <a:solidFill>
                  <a:srgbClr val="595959"/>
                </a:solidFill>
              </a:rPr>
              <a:t>●</a:t>
            </a:r>
            <a:r>
              <a:rPr lang="en-US" sz="1900">
                <a:solidFill>
                  <a:srgbClr val="595959"/>
                </a:solidFill>
              </a:rPr>
              <a:t>Production scheduling and optimization</a:t>
            </a:r>
            <a:endParaRPr sz="1900">
              <a:solidFill>
                <a:srgbClr val="595959"/>
              </a:solidFill>
            </a:endParaRPr>
          </a:p>
          <a:p>
            <a:pPr indent="0" lvl="0" marL="12700" rtl="0" algn="l">
              <a:lnSpc>
                <a:spcPct val="105000"/>
              </a:lnSpc>
              <a:spcBef>
                <a:spcPts val="0"/>
              </a:spcBef>
              <a:spcAft>
                <a:spcPts val="0"/>
              </a:spcAft>
              <a:buClr>
                <a:schemeClr val="dk1"/>
              </a:buClr>
              <a:buSzPts val="1100"/>
              <a:buFont typeface="Arial"/>
              <a:buNone/>
            </a:pPr>
            <a:r>
              <a:rPr lang="en-US" sz="1900">
                <a:solidFill>
                  <a:srgbClr val="595959"/>
                </a:solidFill>
              </a:rPr>
              <a:t>●Logistics and Transportation Optimization</a:t>
            </a:r>
            <a:endParaRPr sz="1900">
              <a:solidFill>
                <a:srgbClr val="595959"/>
              </a:solidFill>
            </a:endParaRPr>
          </a:p>
          <a:p>
            <a:pPr indent="0" lvl="0" marL="12700" rtl="0" algn="l">
              <a:lnSpc>
                <a:spcPct val="105000"/>
              </a:lnSpc>
              <a:spcBef>
                <a:spcPts val="0"/>
              </a:spcBef>
              <a:spcAft>
                <a:spcPts val="0"/>
              </a:spcAft>
              <a:buClr>
                <a:schemeClr val="dk1"/>
              </a:buClr>
              <a:buSzPts val="1100"/>
              <a:buFont typeface="Arial"/>
              <a:buNone/>
            </a:pPr>
            <a:r>
              <a:rPr lang="en-US" sz="1900">
                <a:solidFill>
                  <a:srgbClr val="595959"/>
                </a:solidFill>
              </a:rPr>
              <a:t>●Logistics and Packing Optimization for Transportation</a:t>
            </a:r>
            <a:endParaRPr sz="1900">
              <a:solidFill>
                <a:srgbClr val="595959"/>
              </a:solidFill>
            </a:endParaRPr>
          </a:p>
          <a:p>
            <a:pPr indent="0" lvl="0" marL="12700" rtl="0" algn="l">
              <a:lnSpc>
                <a:spcPct val="105000"/>
              </a:lnSpc>
              <a:spcBef>
                <a:spcPts val="0"/>
              </a:spcBef>
              <a:spcAft>
                <a:spcPts val="0"/>
              </a:spcAft>
              <a:buClr>
                <a:schemeClr val="dk1"/>
              </a:buClr>
              <a:buSzPts val="1100"/>
              <a:buFont typeface="Arial"/>
              <a:buNone/>
            </a:pPr>
            <a:r>
              <a:rPr lang="en-US" sz="1900">
                <a:solidFill>
                  <a:srgbClr val="595959"/>
                </a:solidFill>
              </a:rPr>
              <a:t>●Supplier Selection and Evaluation</a:t>
            </a:r>
            <a:endParaRPr sz="1900">
              <a:solidFill>
                <a:srgbClr val="595959"/>
              </a:solidFill>
            </a:endParaRPr>
          </a:p>
          <a:p>
            <a:pPr indent="-101600" lvl="0" marL="228600" rtl="0" algn="l">
              <a:lnSpc>
                <a:spcPct val="80000"/>
              </a:lnSpc>
              <a:spcBef>
                <a:spcPts val="1000"/>
              </a:spcBef>
              <a:spcAft>
                <a:spcPts val="0"/>
              </a:spcAft>
              <a:buClr>
                <a:schemeClr val="dk1"/>
              </a:buClr>
              <a:buSzPts val="2000"/>
              <a:buNone/>
            </a:pPr>
            <a:r>
              <a:t/>
            </a:r>
            <a:endParaRPr sz="2400"/>
          </a:p>
        </p:txBody>
      </p:sp>
      <p:pic>
        <p:nvPicPr>
          <p:cNvPr id="132" name="Google Shape;132;p5"/>
          <p:cNvPicPr preferRelativeResize="0"/>
          <p:nvPr/>
        </p:nvPicPr>
        <p:blipFill>
          <a:blip r:embed="rId3">
            <a:alphaModFix/>
          </a:blip>
          <a:stretch>
            <a:fillRect/>
          </a:stretch>
        </p:blipFill>
        <p:spPr>
          <a:xfrm>
            <a:off x="7064204" y="1345675"/>
            <a:ext cx="4569625" cy="30804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9"/>
          <p:cNvSpPr txBox="1"/>
          <p:nvPr>
            <p:ph type="ctrTitle"/>
          </p:nvPr>
        </p:nvSpPr>
        <p:spPr>
          <a:xfrm>
            <a:off x="1093416" y="524808"/>
            <a:ext cx="8374875"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Individual Research Problem</a:t>
            </a:r>
            <a:endParaRPr/>
          </a:p>
        </p:txBody>
      </p:sp>
      <p:sp>
        <p:nvSpPr>
          <p:cNvPr id="336" name="Google Shape;336;p2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highlight>
                  <a:schemeClr val="lt1"/>
                </a:highlight>
              </a:rPr>
              <a:t>IT21158704   | DILSHAN K.T.D.N |   </a:t>
            </a:r>
            <a:r>
              <a:rPr lang="en-US" sz="1800">
                <a:solidFill>
                  <a:schemeClr val="dk1"/>
                </a:solidFill>
              </a:rPr>
              <a:t>24-25J-65</a:t>
            </a:r>
            <a:endParaRPr sz="1800">
              <a:solidFill>
                <a:schemeClr val="dk1"/>
              </a:solidFill>
            </a:endParaRPr>
          </a:p>
        </p:txBody>
      </p:sp>
      <p:sp>
        <p:nvSpPr>
          <p:cNvPr id="337" name="Google Shape;337;p29"/>
          <p:cNvSpPr txBox="1"/>
          <p:nvPr/>
        </p:nvSpPr>
        <p:spPr>
          <a:xfrm>
            <a:off x="1343384" y="2505882"/>
            <a:ext cx="9393300" cy="184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How can AI algorithms and real-time data be utilized to optimize transportation routes and minimize delivery times and costs?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txBox="1"/>
          <p:nvPr>
            <p:ph type="ctrTitle"/>
          </p:nvPr>
        </p:nvSpPr>
        <p:spPr>
          <a:xfrm>
            <a:off x="1052776" y="321608"/>
            <a:ext cx="6840715"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Individual Objectives</a:t>
            </a:r>
            <a:endParaRPr/>
          </a:p>
        </p:txBody>
      </p:sp>
      <p:sp>
        <p:nvSpPr>
          <p:cNvPr id="343" name="Google Shape;343;p30"/>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highlight>
                  <a:schemeClr val="lt1"/>
                </a:highlight>
              </a:rPr>
              <a:t>IT21158704   | DILSHAN K.T.D.N |   </a:t>
            </a:r>
            <a:r>
              <a:rPr lang="en-US" sz="1800">
                <a:solidFill>
                  <a:schemeClr val="dk1"/>
                </a:solidFill>
              </a:rPr>
              <a:t>24-25J-65</a:t>
            </a:r>
            <a:endParaRPr sz="1800">
              <a:solidFill>
                <a:schemeClr val="dk1"/>
              </a:solidFill>
            </a:endParaRPr>
          </a:p>
        </p:txBody>
      </p:sp>
      <p:sp>
        <p:nvSpPr>
          <p:cNvPr id="344" name="Google Shape;344;p30"/>
          <p:cNvSpPr txBox="1"/>
          <p:nvPr/>
        </p:nvSpPr>
        <p:spPr>
          <a:xfrm>
            <a:off x="928953" y="1434344"/>
            <a:ext cx="10007100" cy="45252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Predict the most suitable vehicle type for a given delivery task based on</a:t>
            </a:r>
            <a:endParaRPr/>
          </a:p>
          <a:p>
            <a:pPr indent="-82550" lvl="0" marL="285750" marR="0" rtl="0" algn="l">
              <a:spcBef>
                <a:spcPts val="0"/>
              </a:spcBef>
              <a:spcAft>
                <a:spcPts val="0"/>
              </a:spcAft>
              <a:buClr>
                <a:schemeClr val="dk1"/>
              </a:buClr>
              <a:buSzPts val="3200"/>
              <a:buFont typeface="Arial"/>
              <a:buNone/>
            </a:pPr>
            <a:r>
              <a:t/>
            </a:r>
            <a:endParaRPr sz="32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C</a:t>
            </a:r>
            <a:r>
              <a:rPr lang="en-US" sz="3200">
                <a:solidFill>
                  <a:schemeClr val="dk1"/>
                </a:solidFill>
                <a:latin typeface="Times New Roman"/>
                <a:ea typeface="Times New Roman"/>
                <a:cs typeface="Times New Roman"/>
                <a:sym typeface="Times New Roman"/>
              </a:rPr>
              <a:t>alculate and recommend optimal or alternative routes for Multi-Warehouse Deliveries</a:t>
            </a:r>
            <a:endParaRPr/>
          </a:p>
          <a:p>
            <a:pPr indent="-82550" lvl="0" marL="285750" marR="0" rtl="0" algn="l">
              <a:spcBef>
                <a:spcPts val="0"/>
              </a:spcBef>
              <a:spcAft>
                <a:spcPts val="0"/>
              </a:spcAft>
              <a:buClr>
                <a:schemeClr val="dk1"/>
              </a:buClr>
              <a:buSzPts val="3200"/>
              <a:buFont typeface="Arial"/>
              <a:buNone/>
            </a:pPr>
            <a:r>
              <a:t/>
            </a:r>
            <a:endParaRPr sz="3200">
              <a:solidFill>
                <a:schemeClr val="dk1"/>
              </a:solidFill>
              <a:latin typeface="Times New Roman"/>
              <a:ea typeface="Times New Roman"/>
              <a:cs typeface="Times New Roman"/>
              <a:sym typeface="Times New Roman"/>
            </a:endParaRPr>
          </a:p>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Adjust routes or recommend alternative paths during challenging weather conditions</a:t>
            </a:r>
            <a:endParaRPr sz="3200">
              <a:solidFill>
                <a:schemeClr val="dk1"/>
              </a:solidFill>
              <a:latin typeface="Times New Roman"/>
              <a:ea typeface="Times New Roman"/>
              <a:cs typeface="Times New Roman"/>
              <a:sym typeface="Times New Roman"/>
            </a:endParaRPr>
          </a:p>
          <a:p>
            <a:pPr indent="0" lvl="0" marL="457200" marR="0" rtl="0" algn="l">
              <a:spcBef>
                <a:spcPts val="0"/>
              </a:spcBef>
              <a:spcAft>
                <a:spcPts val="0"/>
              </a:spcAft>
              <a:buNone/>
            </a:pPr>
            <a:r>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txBox="1"/>
          <p:nvPr>
            <p:ph type="ctrTitle"/>
          </p:nvPr>
        </p:nvSpPr>
        <p:spPr>
          <a:xfrm>
            <a:off x="1570936" y="291128"/>
            <a:ext cx="4891741"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Research Gap</a:t>
            </a:r>
            <a:endParaRPr/>
          </a:p>
        </p:txBody>
      </p:sp>
      <p:sp>
        <p:nvSpPr>
          <p:cNvPr id="350" name="Google Shape;350;p31"/>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highlight>
                  <a:schemeClr val="lt1"/>
                </a:highlight>
              </a:rPr>
              <a:t>IT21158704   | DILSHAN K.T.D.N |   </a:t>
            </a:r>
            <a:r>
              <a:rPr lang="en-US" sz="1800">
                <a:solidFill>
                  <a:schemeClr val="dk1"/>
                </a:solidFill>
              </a:rPr>
              <a:t>24-25J-65</a:t>
            </a:r>
            <a:endParaRPr sz="1800">
              <a:solidFill>
                <a:schemeClr val="dk1"/>
              </a:solidFill>
            </a:endParaRPr>
          </a:p>
        </p:txBody>
      </p:sp>
      <p:graphicFrame>
        <p:nvGraphicFramePr>
          <p:cNvPr id="351" name="Google Shape;351;p31"/>
          <p:cNvGraphicFramePr/>
          <p:nvPr/>
        </p:nvGraphicFramePr>
        <p:xfrm>
          <a:off x="2125838" y="1518375"/>
          <a:ext cx="3000000" cy="3000000"/>
        </p:xfrm>
        <a:graphic>
          <a:graphicData uri="http://schemas.openxmlformats.org/drawingml/2006/table">
            <a:tbl>
              <a:tblPr>
                <a:noFill/>
                <a:tableStyleId>{436440D7-2935-4EF6-8AAA-B55F62FD2BE3}</a:tableStyleId>
              </a:tblPr>
              <a:tblGrid>
                <a:gridCol w="2952750"/>
                <a:gridCol w="1143000"/>
                <a:gridCol w="1238250"/>
                <a:gridCol w="1276350"/>
                <a:gridCol w="1219200"/>
              </a:tblGrid>
              <a:tr h="1028700">
                <a:tc>
                  <a:txBody>
                    <a:bodyPr/>
                    <a:lstStyle/>
                    <a:p>
                      <a:pPr indent="0" lvl="0" marL="0" rtl="0" algn="ctr">
                        <a:lnSpc>
                          <a:spcPct val="115000"/>
                        </a:lnSpc>
                        <a:spcBef>
                          <a:spcPts val="0"/>
                        </a:spcBef>
                        <a:spcAft>
                          <a:spcPts val="0"/>
                        </a:spcAft>
                        <a:buNone/>
                      </a:pPr>
                      <a:r>
                        <a:rPr lang="en-US" sz="1800"/>
                        <a:t>Features</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solidFill>
                            <a:srgbClr val="EEEEEE"/>
                          </a:solidFill>
                        </a:rPr>
                        <a:t>Proposed System</a:t>
                      </a:r>
                      <a:endParaRPr>
                        <a:solidFill>
                          <a:srgbClr val="EEEEEE"/>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9138"/>
                    </a:solidFill>
                  </a:tcPr>
                </a:tc>
                <a:tc>
                  <a:txBody>
                    <a:bodyPr/>
                    <a:lstStyle/>
                    <a:p>
                      <a:pPr indent="0" lvl="0" marL="0" rtl="0" algn="ctr">
                        <a:lnSpc>
                          <a:spcPct val="115000"/>
                        </a:lnSpc>
                        <a:spcBef>
                          <a:spcPts val="0"/>
                        </a:spcBef>
                        <a:spcAft>
                          <a:spcPts val="0"/>
                        </a:spcAft>
                        <a:buNone/>
                      </a:pPr>
                      <a:r>
                        <a:rPr lang="en-US">
                          <a:solidFill>
                            <a:srgbClr val="FFFFFF"/>
                          </a:solidFill>
                        </a:rPr>
                        <a:t>SAP Advanced Planning and Optimization [1]</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D7E6B"/>
                    </a:solidFill>
                  </a:tcPr>
                </a:tc>
                <a:tc>
                  <a:txBody>
                    <a:bodyPr/>
                    <a:lstStyle/>
                    <a:p>
                      <a:pPr indent="0" lvl="0" marL="0" rtl="0" algn="ctr">
                        <a:lnSpc>
                          <a:spcPct val="115000"/>
                        </a:lnSpc>
                        <a:spcBef>
                          <a:spcPts val="0"/>
                        </a:spcBef>
                        <a:spcAft>
                          <a:spcPts val="0"/>
                        </a:spcAft>
                        <a:buNone/>
                      </a:pPr>
                      <a:r>
                        <a:rPr lang="en-US">
                          <a:solidFill>
                            <a:srgbClr val="FFFFFF"/>
                          </a:solidFill>
                        </a:rPr>
                        <a:t>Apparel</a:t>
                      </a:r>
                      <a:endParaRPr>
                        <a:solidFill>
                          <a:srgbClr val="FFFFFF"/>
                        </a:solidFill>
                      </a:endParaRPr>
                    </a:p>
                    <a:p>
                      <a:pPr indent="0" lvl="0" marL="0" rtl="0" algn="ctr">
                        <a:lnSpc>
                          <a:spcPct val="115000"/>
                        </a:lnSpc>
                        <a:spcBef>
                          <a:spcPts val="0"/>
                        </a:spcBef>
                        <a:spcAft>
                          <a:spcPts val="0"/>
                        </a:spcAft>
                        <a:buNone/>
                      </a:pPr>
                      <a:r>
                        <a:rPr lang="en-US">
                          <a:solidFill>
                            <a:srgbClr val="FFFFFF"/>
                          </a:solidFill>
                        </a:rPr>
                        <a:t>Magic[2]</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US">
                          <a:solidFill>
                            <a:srgbClr val="FFFFFF"/>
                          </a:solidFill>
                        </a:rPr>
                        <a:t>Uphance[3]</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71475">
                <a:tc>
                  <a:txBody>
                    <a:bodyPr/>
                    <a:lstStyle/>
                    <a:p>
                      <a:pPr indent="0" lvl="0" marL="0" rtl="0" algn="r">
                        <a:lnSpc>
                          <a:spcPct val="115000"/>
                        </a:lnSpc>
                        <a:spcBef>
                          <a:spcPts val="0"/>
                        </a:spcBef>
                        <a:spcAft>
                          <a:spcPts val="0"/>
                        </a:spcAft>
                        <a:buNone/>
                      </a:pPr>
                      <a:r>
                        <a:rPr lang="en-US">
                          <a:solidFill>
                            <a:srgbClr val="595959"/>
                          </a:solidFill>
                        </a:rPr>
                        <a:t>Real-time route optimization</a:t>
                      </a:r>
                      <a:endParaRPr>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r">
                        <a:lnSpc>
                          <a:spcPct val="115000"/>
                        </a:lnSpc>
                        <a:spcBef>
                          <a:spcPts val="0"/>
                        </a:spcBef>
                        <a:spcAft>
                          <a:spcPts val="0"/>
                        </a:spcAft>
                        <a:buNone/>
                      </a:pPr>
                      <a:r>
                        <a:rPr lang="en-US">
                          <a:solidFill>
                            <a:srgbClr val="595959"/>
                          </a:solidFill>
                        </a:rPr>
                        <a:t>Predictive analytics for delays</a:t>
                      </a:r>
                      <a:endParaRPr>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r">
                        <a:lnSpc>
                          <a:spcPct val="115000"/>
                        </a:lnSpc>
                        <a:spcBef>
                          <a:spcPts val="0"/>
                        </a:spcBef>
                        <a:spcAft>
                          <a:spcPts val="0"/>
                        </a:spcAft>
                        <a:buNone/>
                      </a:pPr>
                      <a:r>
                        <a:rPr lang="en-US">
                          <a:solidFill>
                            <a:srgbClr val="595959"/>
                          </a:solidFill>
                        </a:rPr>
                        <a:t>Alternative route suggestions</a:t>
                      </a:r>
                      <a:endParaRPr>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1475">
                <a:tc>
                  <a:txBody>
                    <a:bodyPr/>
                    <a:lstStyle/>
                    <a:p>
                      <a:pPr indent="0" lvl="0" marL="0" rtl="0" algn="r">
                        <a:lnSpc>
                          <a:spcPct val="115000"/>
                        </a:lnSpc>
                        <a:spcBef>
                          <a:spcPts val="0"/>
                        </a:spcBef>
                        <a:spcAft>
                          <a:spcPts val="0"/>
                        </a:spcAft>
                        <a:buNone/>
                      </a:pPr>
                      <a:r>
                        <a:rPr lang="en-US">
                          <a:solidFill>
                            <a:srgbClr val="595959"/>
                          </a:solidFill>
                        </a:rPr>
                        <a:t>Dynamic vehicle allocation</a:t>
                      </a:r>
                      <a:endParaRPr>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100">
                <a:tc>
                  <a:txBody>
                    <a:bodyPr/>
                    <a:lstStyle/>
                    <a:p>
                      <a:pPr indent="0" lvl="0" marL="0" rtl="0" algn="r">
                        <a:lnSpc>
                          <a:spcPct val="115000"/>
                        </a:lnSpc>
                        <a:spcBef>
                          <a:spcPts val="0"/>
                        </a:spcBef>
                        <a:spcAft>
                          <a:spcPts val="0"/>
                        </a:spcAft>
                        <a:buNone/>
                      </a:pPr>
                      <a:r>
                        <a:rPr lang="en-US">
                          <a:solidFill>
                            <a:srgbClr val="595959"/>
                          </a:solidFill>
                        </a:rPr>
                        <a:t>Real-time Traffic and Weather Updates</a:t>
                      </a:r>
                      <a:endParaRPr>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solidFill>
                            <a:srgbClr val="595959"/>
                          </a:solidFill>
                        </a:rPr>
                        <a:t>❌</a:t>
                      </a:r>
                      <a:endParaRPr sz="1100">
                        <a:solidFill>
                          <a:srgbClr val="595959"/>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Developed part</a:t>
            </a:r>
            <a:endParaRPr/>
          </a:p>
        </p:txBody>
      </p:sp>
      <p:sp>
        <p:nvSpPr>
          <p:cNvPr id="357" name="Google Shape;357;p33"/>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highlight>
                  <a:schemeClr val="lt1"/>
                </a:highlight>
              </a:rPr>
              <a:t>IT21158704   | DILSHAN K.T.D.N |   </a:t>
            </a:r>
            <a:r>
              <a:rPr lang="en-US" sz="1800">
                <a:solidFill>
                  <a:schemeClr val="dk1"/>
                </a:solidFill>
              </a:rPr>
              <a:t>24-25J-65</a:t>
            </a:r>
            <a:endParaRPr sz="1800">
              <a:solidFill>
                <a:schemeClr val="dk1"/>
              </a:solidFill>
            </a:endParaRPr>
          </a:p>
        </p:txBody>
      </p:sp>
      <p:sp>
        <p:nvSpPr>
          <p:cNvPr id="358" name="Google Shape;358;p33"/>
          <p:cNvSpPr txBox="1"/>
          <p:nvPr/>
        </p:nvSpPr>
        <p:spPr>
          <a:xfrm>
            <a:off x="928953" y="1434344"/>
            <a:ext cx="10007100" cy="2324100"/>
          </a:xfrm>
          <a:prstGeom prst="rect">
            <a:avLst/>
          </a:prstGeom>
          <a:noFill/>
          <a:ln>
            <a:noFill/>
          </a:ln>
        </p:spPr>
        <p:txBody>
          <a:bodyPr anchorCtr="0" anchor="t" bIns="45700" lIns="91425" spcFirstLastPara="1" rIns="91425" wrap="square" tIns="45700">
            <a:spAutoFit/>
          </a:bodyPr>
          <a:lstStyle/>
          <a:p>
            <a:pPr indent="-412750" lvl="0" marL="457200" rtl="0" algn="l">
              <a:spcBef>
                <a:spcPts val="0"/>
              </a:spcBef>
              <a:spcAft>
                <a:spcPts val="0"/>
              </a:spcAft>
              <a:buClr>
                <a:schemeClr val="dk1"/>
              </a:buClr>
              <a:buSzPts val="2900"/>
              <a:buFont typeface="Times New Roman"/>
              <a:buAutoNum type="arabicPeriod"/>
            </a:pPr>
            <a:r>
              <a:rPr lang="en-US" sz="2900">
                <a:solidFill>
                  <a:schemeClr val="dk1"/>
                </a:solidFill>
                <a:latin typeface="Times New Roman"/>
                <a:ea typeface="Times New Roman"/>
                <a:cs typeface="Times New Roman"/>
                <a:sym typeface="Times New Roman"/>
              </a:rPr>
              <a:t>Implement the AI Model for suggest vehicle.</a:t>
            </a:r>
            <a:endParaRPr sz="2900">
              <a:solidFill>
                <a:schemeClr val="dk1"/>
              </a:solidFill>
              <a:latin typeface="Times New Roman"/>
              <a:ea typeface="Times New Roman"/>
              <a:cs typeface="Times New Roman"/>
              <a:sym typeface="Times New Roman"/>
            </a:endParaRPr>
          </a:p>
          <a:p>
            <a:pPr indent="-412750" lvl="0" marL="457200" rtl="0" algn="l">
              <a:spcBef>
                <a:spcPts val="0"/>
              </a:spcBef>
              <a:spcAft>
                <a:spcPts val="0"/>
              </a:spcAft>
              <a:buClr>
                <a:schemeClr val="dk1"/>
              </a:buClr>
              <a:buSzPts val="2900"/>
              <a:buFont typeface="Times New Roman"/>
              <a:buAutoNum type="arabicPeriod"/>
            </a:pPr>
            <a:r>
              <a:rPr lang="en-US" sz="2900">
                <a:solidFill>
                  <a:schemeClr val="dk1"/>
                </a:solidFill>
                <a:latin typeface="Times New Roman"/>
                <a:ea typeface="Times New Roman"/>
                <a:cs typeface="Times New Roman"/>
                <a:sym typeface="Times New Roman"/>
              </a:rPr>
              <a:t>Model - Random Forest Classifier.</a:t>
            </a:r>
            <a:endParaRPr sz="2900">
              <a:solidFill>
                <a:schemeClr val="dk1"/>
              </a:solidFill>
              <a:latin typeface="Times New Roman"/>
              <a:ea typeface="Times New Roman"/>
              <a:cs typeface="Times New Roman"/>
              <a:sym typeface="Times New Roman"/>
            </a:endParaRPr>
          </a:p>
          <a:p>
            <a:pPr indent="-412750" lvl="0" marL="457200" rtl="0" algn="l">
              <a:spcBef>
                <a:spcPts val="0"/>
              </a:spcBef>
              <a:spcAft>
                <a:spcPts val="0"/>
              </a:spcAft>
              <a:buClr>
                <a:schemeClr val="dk1"/>
              </a:buClr>
              <a:buSzPts val="2900"/>
              <a:buFont typeface="Times New Roman"/>
              <a:buAutoNum type="arabicPeriod"/>
            </a:pPr>
            <a:r>
              <a:rPr lang="en-US" sz="2900">
                <a:solidFill>
                  <a:schemeClr val="dk1"/>
                </a:solidFill>
                <a:latin typeface="Times New Roman"/>
                <a:ea typeface="Times New Roman"/>
                <a:cs typeface="Times New Roman"/>
                <a:sym typeface="Times New Roman"/>
              </a:rPr>
              <a:t>Developed API endpoint to </a:t>
            </a:r>
            <a:r>
              <a:rPr lang="en-US" sz="2900">
                <a:solidFill>
                  <a:schemeClr val="dk1"/>
                </a:solidFill>
                <a:latin typeface="Times New Roman"/>
                <a:ea typeface="Times New Roman"/>
                <a:cs typeface="Times New Roman"/>
                <a:sym typeface="Times New Roman"/>
              </a:rPr>
              <a:t>retrieve</a:t>
            </a:r>
            <a:r>
              <a:rPr lang="en-US" sz="2900">
                <a:solidFill>
                  <a:schemeClr val="dk1"/>
                </a:solidFill>
                <a:latin typeface="Times New Roman"/>
                <a:ea typeface="Times New Roman"/>
                <a:cs typeface="Times New Roman"/>
                <a:sym typeface="Times New Roman"/>
              </a:rPr>
              <a:t> data.</a:t>
            </a:r>
            <a:endParaRPr sz="29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9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US" sz="2900">
                <a:solidFill>
                  <a:schemeClr val="dk1"/>
                </a:solidFill>
                <a:latin typeface="Times New Roman"/>
                <a:ea typeface="Times New Roman"/>
                <a:cs typeface="Times New Roman"/>
                <a:sym typeface="Times New Roman"/>
              </a:rPr>
              <a:t>Completion - 50%</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Times New Roman"/>
              <a:buNone/>
            </a:pPr>
            <a:r>
              <a:rPr lang="en-US" sz="5400">
                <a:latin typeface="Times New Roman"/>
                <a:ea typeface="Times New Roman"/>
                <a:cs typeface="Times New Roman"/>
                <a:sym typeface="Times New Roman"/>
              </a:rPr>
              <a:t>Developed part cont…</a:t>
            </a:r>
            <a:endParaRPr/>
          </a:p>
        </p:txBody>
      </p:sp>
      <p:sp>
        <p:nvSpPr>
          <p:cNvPr id="364" name="Google Shape;36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t>
            </a:r>
            <a:endParaRPr/>
          </a:p>
        </p:txBody>
      </p:sp>
      <p:sp>
        <p:nvSpPr>
          <p:cNvPr id="365" name="Google Shape;365;p3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highlight>
                  <a:schemeClr val="lt1"/>
                </a:highlight>
              </a:rPr>
              <a:t>IT21158704   | DILSHAN K.T.D.N |   </a:t>
            </a:r>
            <a:r>
              <a:rPr lang="en-US" sz="1800">
                <a:solidFill>
                  <a:schemeClr val="dk1"/>
                </a:solidFill>
              </a:rPr>
              <a:t>24-25J-65</a:t>
            </a:r>
            <a:endParaRPr sz="1800">
              <a:solidFill>
                <a:schemeClr val="dk1"/>
              </a:solidFill>
            </a:endParaRPr>
          </a:p>
        </p:txBody>
      </p:sp>
      <p:pic>
        <p:nvPicPr>
          <p:cNvPr id="366" name="Google Shape;366;p34"/>
          <p:cNvPicPr preferRelativeResize="0"/>
          <p:nvPr/>
        </p:nvPicPr>
        <p:blipFill>
          <a:blip r:embed="rId3">
            <a:alphaModFix/>
          </a:blip>
          <a:stretch>
            <a:fillRect/>
          </a:stretch>
        </p:blipFill>
        <p:spPr>
          <a:xfrm>
            <a:off x="922500" y="2045763"/>
            <a:ext cx="5915025" cy="3790950"/>
          </a:xfrm>
          <a:prstGeom prst="rect">
            <a:avLst/>
          </a:prstGeom>
          <a:noFill/>
          <a:ln>
            <a:noFill/>
          </a:ln>
        </p:spPr>
      </p:pic>
      <p:pic>
        <p:nvPicPr>
          <p:cNvPr id="367" name="Google Shape;367;p34"/>
          <p:cNvPicPr preferRelativeResize="0"/>
          <p:nvPr/>
        </p:nvPicPr>
        <p:blipFill>
          <a:blip r:embed="rId4">
            <a:alphaModFix/>
          </a:blip>
          <a:stretch>
            <a:fillRect/>
          </a:stretch>
        </p:blipFill>
        <p:spPr>
          <a:xfrm>
            <a:off x="7153900" y="3520175"/>
            <a:ext cx="4386150" cy="2316550"/>
          </a:xfrm>
          <a:prstGeom prst="rect">
            <a:avLst/>
          </a:prstGeom>
          <a:noFill/>
          <a:ln>
            <a:noFill/>
          </a:ln>
        </p:spPr>
      </p:pic>
      <p:pic>
        <p:nvPicPr>
          <p:cNvPr id="368" name="Google Shape;368;p34"/>
          <p:cNvPicPr preferRelativeResize="0"/>
          <p:nvPr/>
        </p:nvPicPr>
        <p:blipFill>
          <a:blip r:embed="rId5">
            <a:alphaModFix/>
          </a:blip>
          <a:stretch>
            <a:fillRect/>
          </a:stretch>
        </p:blipFill>
        <p:spPr>
          <a:xfrm>
            <a:off x="7178785" y="3520175"/>
            <a:ext cx="2951582" cy="2451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31edb1c1516_4_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Times New Roman"/>
              <a:buNone/>
            </a:pPr>
            <a:r>
              <a:rPr lang="en-US" sz="5400">
                <a:latin typeface="Times New Roman"/>
                <a:ea typeface="Times New Roman"/>
                <a:cs typeface="Times New Roman"/>
                <a:sym typeface="Times New Roman"/>
              </a:rPr>
              <a:t>Developed part cont…</a:t>
            </a:r>
            <a:endParaRPr/>
          </a:p>
        </p:txBody>
      </p:sp>
      <p:sp>
        <p:nvSpPr>
          <p:cNvPr id="375" name="Google Shape;375;g31edb1c1516_4_47"/>
          <p:cNvSpPr txBox="1"/>
          <p:nvPr/>
        </p:nvSpPr>
        <p:spPr>
          <a:xfrm>
            <a:off x="1262550" y="1690825"/>
            <a:ext cx="9666900" cy="11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4.	Create UI prototypes for the application.</a:t>
            </a:r>
            <a:endParaRPr sz="2800">
              <a:solidFill>
                <a:schemeClr val="dk1"/>
              </a:solidFill>
            </a:endParaRPr>
          </a:p>
          <a:p>
            <a:pPr indent="0" lvl="0" marL="457200" rtl="0" algn="l">
              <a:spcBef>
                <a:spcPts val="0"/>
              </a:spcBef>
              <a:spcAft>
                <a:spcPts val="0"/>
              </a:spcAft>
              <a:buNone/>
            </a:pPr>
            <a:r>
              <a:rPr lang="en-US" sz="2800">
                <a:solidFill>
                  <a:schemeClr val="dk1"/>
                </a:solidFill>
              </a:rPr>
              <a:t>Te</a:t>
            </a:r>
            <a:r>
              <a:rPr lang="en-US" sz="2800">
                <a:solidFill>
                  <a:schemeClr val="dk1"/>
                </a:solidFill>
              </a:rPr>
              <a:t>chnology -</a:t>
            </a:r>
            <a:r>
              <a:rPr lang="en-US" sz="2800">
                <a:solidFill>
                  <a:schemeClr val="dk1"/>
                </a:solidFill>
              </a:rPr>
              <a:t> Figma</a:t>
            </a:r>
            <a:endParaRPr sz="2800">
              <a:solidFill>
                <a:schemeClr val="dk1"/>
              </a:solidFill>
            </a:endParaRPr>
          </a:p>
          <a:p>
            <a:pPr indent="0" lvl="0" marL="457200" rtl="0" algn="l">
              <a:spcBef>
                <a:spcPts val="0"/>
              </a:spcBef>
              <a:spcAft>
                <a:spcPts val="0"/>
              </a:spcAft>
              <a:buNone/>
            </a:pPr>
            <a:r>
              <a:t/>
            </a:r>
            <a:endParaRPr sz="2800">
              <a:solidFill>
                <a:schemeClr val="dk1"/>
              </a:solidFill>
            </a:endParaRPr>
          </a:p>
        </p:txBody>
      </p:sp>
      <p:pic>
        <p:nvPicPr>
          <p:cNvPr id="376" name="Google Shape;376;g31edb1c1516_4_47"/>
          <p:cNvPicPr preferRelativeResize="0"/>
          <p:nvPr/>
        </p:nvPicPr>
        <p:blipFill>
          <a:blip r:embed="rId3">
            <a:alphaModFix/>
          </a:blip>
          <a:stretch>
            <a:fillRect/>
          </a:stretch>
        </p:blipFill>
        <p:spPr>
          <a:xfrm>
            <a:off x="1151463" y="2866225"/>
            <a:ext cx="4792499" cy="3134675"/>
          </a:xfrm>
          <a:prstGeom prst="rect">
            <a:avLst/>
          </a:prstGeom>
          <a:noFill/>
          <a:ln>
            <a:noFill/>
          </a:ln>
        </p:spPr>
      </p:pic>
      <p:pic>
        <p:nvPicPr>
          <p:cNvPr id="377" name="Google Shape;377;g31edb1c1516_4_47"/>
          <p:cNvPicPr preferRelativeResize="0"/>
          <p:nvPr/>
        </p:nvPicPr>
        <p:blipFill>
          <a:blip r:embed="rId4">
            <a:alphaModFix/>
          </a:blip>
          <a:stretch>
            <a:fillRect/>
          </a:stretch>
        </p:blipFill>
        <p:spPr>
          <a:xfrm>
            <a:off x="6217962" y="2866225"/>
            <a:ext cx="4822582" cy="3134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31edb1c1516_0_94"/>
          <p:cNvSpPr txBox="1"/>
          <p:nvPr>
            <p:ph type="title"/>
          </p:nvPr>
        </p:nvSpPr>
        <p:spPr>
          <a:xfrm>
            <a:off x="2224575" y="268200"/>
            <a:ext cx="6816300" cy="1320300"/>
          </a:xfrm>
          <a:prstGeom prst="rect">
            <a:avLst/>
          </a:prstGeom>
          <a:noFill/>
          <a:ln>
            <a:noFill/>
          </a:ln>
        </p:spPr>
        <p:txBody>
          <a:bodyPr anchorCtr="0" anchor="ctr" bIns="45700" lIns="91425" spcFirstLastPara="1" rIns="91425" wrap="square" tIns="45700">
            <a:normAutofit/>
          </a:bodyPr>
          <a:lstStyle/>
          <a:p>
            <a:pPr indent="0" lvl="0" marL="1371600" rtl="0" algn="l">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Commercial Value</a:t>
            </a:r>
            <a:endParaRPr/>
          </a:p>
        </p:txBody>
      </p:sp>
      <p:sp>
        <p:nvSpPr>
          <p:cNvPr id="383" name="Google Shape;383;g31edb1c1516_0_9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54000" lvl="0" marL="228600" rtl="0" algn="l">
              <a:lnSpc>
                <a:spcPct val="90000"/>
              </a:lnSpc>
              <a:spcBef>
                <a:spcPts val="0"/>
              </a:spcBef>
              <a:spcAft>
                <a:spcPts val="0"/>
              </a:spcAft>
              <a:buClr>
                <a:schemeClr val="dk1"/>
              </a:buClr>
              <a:buSzPts val="3200"/>
              <a:buFont typeface="Times New Roman"/>
              <a:buChar char="•"/>
            </a:pPr>
            <a:r>
              <a:rPr lang="en-US" sz="3200">
                <a:latin typeface="Times New Roman"/>
                <a:ea typeface="Times New Roman"/>
                <a:cs typeface="Times New Roman"/>
                <a:sym typeface="Times New Roman"/>
              </a:rPr>
              <a:t>Efficient route planning and vehicle selection minimize fuel consumption, directly reducing operational costs</a:t>
            </a:r>
            <a:r>
              <a:rPr lang="en-US" sz="3200">
                <a:latin typeface="Times New Roman"/>
                <a:ea typeface="Times New Roman"/>
                <a:cs typeface="Times New Roman"/>
                <a:sym typeface="Times New Roman"/>
              </a:rPr>
              <a:t>.</a:t>
            </a:r>
            <a:endParaRPr sz="3200">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3200">
              <a:latin typeface="Times New Roman"/>
              <a:ea typeface="Times New Roman"/>
              <a:cs typeface="Times New Roman"/>
              <a:sym typeface="Times New Roman"/>
            </a:endParaRPr>
          </a:p>
          <a:p>
            <a:pPr indent="-254000" lvl="0" marL="228600" rtl="0" algn="l">
              <a:lnSpc>
                <a:spcPct val="90000"/>
              </a:lnSpc>
              <a:spcBef>
                <a:spcPts val="1000"/>
              </a:spcBef>
              <a:spcAft>
                <a:spcPts val="0"/>
              </a:spcAft>
              <a:buClr>
                <a:schemeClr val="dk1"/>
              </a:buClr>
              <a:buSzPts val="3200"/>
              <a:buFont typeface="Times New Roman"/>
              <a:buChar char="•"/>
            </a:pPr>
            <a:r>
              <a:rPr lang="en-US" sz="3200">
                <a:latin typeface="Times New Roman"/>
                <a:ea typeface="Times New Roman"/>
                <a:cs typeface="Times New Roman"/>
                <a:sym typeface="Times New Roman"/>
              </a:rPr>
              <a:t>Real-time route optimization reduces delays and ensures faster deliveries.</a:t>
            </a:r>
            <a:endParaRPr sz="3200">
              <a:highlight>
                <a:srgbClr val="FFFF00"/>
              </a:highlight>
              <a:latin typeface="Times New Roman"/>
              <a:ea typeface="Times New Roman"/>
              <a:cs typeface="Times New Roman"/>
              <a:sym typeface="Times New Roman"/>
            </a:endParaRPr>
          </a:p>
        </p:txBody>
      </p:sp>
      <p:sp>
        <p:nvSpPr>
          <p:cNvPr id="384" name="Google Shape;384;g31edb1c1516_0_9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highlight>
                  <a:schemeClr val="lt1"/>
                </a:highlight>
              </a:rPr>
              <a:t>IT21158704   | DILSHAN K.T.D.N |   </a:t>
            </a:r>
            <a:r>
              <a:rPr lang="en-US" sz="1800">
                <a:solidFill>
                  <a:schemeClr val="dk1"/>
                </a:solidFill>
              </a:rPr>
              <a:t>24-25J-65</a:t>
            </a:r>
            <a:endParaRPr b="1" sz="18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5"/>
          <p:cNvSpPr txBox="1"/>
          <p:nvPr>
            <p:ph type="ctrTitle"/>
          </p:nvPr>
        </p:nvSpPr>
        <p:spPr>
          <a:xfrm>
            <a:off x="753672" y="452672"/>
            <a:ext cx="3531625"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390" name="Google Shape;390;p35"/>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solidFill>
                  <a:schemeClr val="dk1"/>
                </a:solidFill>
                <a:highlight>
                  <a:schemeClr val="lt1"/>
                </a:highlight>
              </a:rPr>
              <a:t>IT21158704   | DILSHAN K.T.D.N |   </a:t>
            </a:r>
            <a:r>
              <a:rPr lang="en-US" sz="1800">
                <a:solidFill>
                  <a:schemeClr val="dk1"/>
                </a:solidFill>
              </a:rPr>
              <a:t>24-25J-65</a:t>
            </a:r>
            <a:endParaRPr sz="1800">
              <a:solidFill>
                <a:schemeClr val="dk1"/>
              </a:solidFill>
            </a:endParaRPr>
          </a:p>
        </p:txBody>
      </p:sp>
      <p:sp>
        <p:nvSpPr>
          <p:cNvPr id="391" name="Google Shape;391;p35"/>
          <p:cNvSpPr txBox="1"/>
          <p:nvPr/>
        </p:nvSpPr>
        <p:spPr>
          <a:xfrm>
            <a:off x="751078" y="1479727"/>
            <a:ext cx="11215200" cy="2507400"/>
          </a:xfrm>
          <a:prstGeom prst="rect">
            <a:avLst/>
          </a:prstGeom>
          <a:noFill/>
          <a:ln>
            <a:noFill/>
          </a:ln>
        </p:spPr>
        <p:txBody>
          <a:bodyPr anchorCtr="0" anchor="t" bIns="45700" lIns="91425" spcFirstLastPara="1" rIns="91425" wrap="square" tIns="45700">
            <a:spAutoFit/>
          </a:bodyPr>
          <a:lstStyle/>
          <a:p>
            <a:pPr indent="0" lvl="0" marL="45720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[1]Penchev, P., Vitliemov, P., &amp; Georgiev, I. (2023). Optimization model for production scheduling taking into account preventive maintenance in an uncertainty-based production system. </a:t>
            </a:r>
            <a:r>
              <a:rPr i="1" lang="en-US">
                <a:solidFill>
                  <a:schemeClr val="dk1"/>
                </a:solidFill>
                <a:latin typeface="Cambria"/>
                <a:ea typeface="Cambria"/>
                <a:cs typeface="Cambria"/>
                <a:sym typeface="Cambria"/>
              </a:rPr>
              <a:t>Heliyon</a:t>
            </a:r>
            <a:r>
              <a:rPr lang="en-US">
                <a:solidFill>
                  <a:schemeClr val="dk1"/>
                </a:solidFill>
                <a:latin typeface="Cambria"/>
                <a:ea typeface="Cambria"/>
                <a:cs typeface="Cambria"/>
                <a:sym typeface="Cambria"/>
              </a:rPr>
              <a:t>, 9(3), e17485.</a:t>
            </a:r>
            <a:endParaRPr>
              <a:solidFill>
                <a:schemeClr val="dk1"/>
              </a:solidFill>
              <a:latin typeface="Cambria"/>
              <a:ea typeface="Cambria"/>
              <a:cs typeface="Cambria"/>
              <a:sym typeface="Cambria"/>
            </a:endParaRPr>
          </a:p>
          <a:p>
            <a:pPr indent="0" lvl="0" marL="457200" rtl="0" algn="l">
              <a:lnSpc>
                <a:spcPct val="115000"/>
              </a:lnSpc>
              <a:spcBef>
                <a:spcPts val="0"/>
              </a:spcBef>
              <a:spcAft>
                <a:spcPts val="0"/>
              </a:spcAft>
              <a:buSzPts val="1100"/>
              <a:buNone/>
            </a:pPr>
            <a:r>
              <a:rPr lang="en-US" u="sng">
                <a:solidFill>
                  <a:schemeClr val="hlink"/>
                </a:solidFill>
                <a:latin typeface="Cambria"/>
                <a:ea typeface="Cambria"/>
                <a:cs typeface="Cambria"/>
                <a:sym typeface="Cambria"/>
                <a:hlinkClick r:id="rId3"/>
              </a:rPr>
              <a:t>https://doi.org/10.1016/j.heliyon.2023.03.17485</a:t>
            </a:r>
            <a:endParaRPr u="sng">
              <a:solidFill>
                <a:schemeClr val="hlink"/>
              </a:solidFill>
              <a:latin typeface="Cambria"/>
              <a:ea typeface="Cambria"/>
              <a:cs typeface="Cambria"/>
              <a:sym typeface="Cambria"/>
            </a:endParaRPr>
          </a:p>
          <a:p>
            <a:pPr indent="0" lvl="0" marL="457200" rtl="0" algn="l">
              <a:lnSpc>
                <a:spcPct val="115000"/>
              </a:lnSpc>
              <a:spcBef>
                <a:spcPts val="0"/>
              </a:spcBef>
              <a:spcAft>
                <a:spcPts val="0"/>
              </a:spcAft>
              <a:buClr>
                <a:schemeClr val="dk1"/>
              </a:buClr>
              <a:buSzPts val="1100"/>
              <a:buFont typeface="Arial"/>
              <a:buNone/>
            </a:pPr>
            <a:r>
              <a:t/>
            </a:r>
            <a:endParaRPr u="sng">
              <a:solidFill>
                <a:schemeClr val="hlink"/>
              </a:solidFill>
              <a:latin typeface="Cambria"/>
              <a:ea typeface="Cambria"/>
              <a:cs typeface="Cambria"/>
              <a:sym typeface="Cambria"/>
            </a:endParaRPr>
          </a:p>
          <a:p>
            <a:pPr indent="0" lvl="0" marL="457200" rtl="0" algn="l">
              <a:lnSpc>
                <a:spcPct val="115000"/>
              </a:lnSpc>
              <a:spcBef>
                <a:spcPts val="0"/>
              </a:spcBef>
              <a:spcAft>
                <a:spcPts val="0"/>
              </a:spcAft>
              <a:buSzPts val="1100"/>
              <a:buNone/>
            </a:pPr>
            <a:r>
              <a:rPr lang="en-US">
                <a:solidFill>
                  <a:schemeClr val="dk1"/>
                </a:solidFill>
                <a:latin typeface="Cambria"/>
                <a:ea typeface="Cambria"/>
                <a:cs typeface="Cambria"/>
                <a:sym typeface="Cambria"/>
              </a:rPr>
              <a:t>[2]Ginsberg, B. Supply Chain Management in the Apparel Industry. </a:t>
            </a:r>
            <a:r>
              <a:rPr i="1" lang="en-US">
                <a:solidFill>
                  <a:schemeClr val="dk1"/>
                </a:solidFill>
                <a:latin typeface="Cambria"/>
                <a:ea typeface="Cambria"/>
                <a:cs typeface="Cambria"/>
                <a:sym typeface="Cambria"/>
              </a:rPr>
              <a:t>ApparelMagic</a:t>
            </a:r>
            <a:r>
              <a:rPr lang="en-US">
                <a:solidFill>
                  <a:schemeClr val="dk1"/>
                </a:solidFill>
                <a:latin typeface="Cambria"/>
                <a:ea typeface="Cambria"/>
                <a:cs typeface="Cambria"/>
                <a:sym typeface="Cambria"/>
              </a:rPr>
              <a:t>.</a:t>
            </a:r>
            <a:r>
              <a:rPr lang="en-US">
                <a:solidFill>
                  <a:schemeClr val="dk1"/>
                </a:solidFill>
                <a:uFill>
                  <a:noFill/>
                </a:uFill>
                <a:latin typeface="Cambria"/>
                <a:ea typeface="Cambria"/>
                <a:cs typeface="Cambria"/>
                <a:sym typeface="Cambria"/>
                <a:hlinkClick r:id="rId4">
                  <a:extLst>
                    <a:ext uri="{A12FA001-AC4F-418D-AE19-62706E023703}">
                      <ahyp:hlinkClr val="tx"/>
                    </a:ext>
                  </a:extLst>
                </a:hlinkClick>
              </a:rPr>
              <a:t> </a:t>
            </a:r>
            <a:r>
              <a:rPr lang="en-US" u="sng">
                <a:solidFill>
                  <a:schemeClr val="hlink"/>
                </a:solidFill>
                <a:latin typeface="Cambria"/>
                <a:ea typeface="Cambria"/>
                <a:cs typeface="Cambria"/>
                <a:sym typeface="Cambria"/>
                <a:hlinkClick r:id="rId5"/>
              </a:rPr>
              <a:t>https://apparelmagic.com/supply-chain-management-in-the-apparel-industry</a:t>
            </a:r>
            <a:endParaRPr u="sng">
              <a:solidFill>
                <a:schemeClr val="hlink"/>
              </a:solidFill>
              <a:latin typeface="Cambria"/>
              <a:ea typeface="Cambria"/>
              <a:cs typeface="Cambria"/>
              <a:sym typeface="Cambria"/>
            </a:endParaRPr>
          </a:p>
          <a:p>
            <a:pPr indent="0" lvl="0" marL="457200" rtl="0" algn="l">
              <a:lnSpc>
                <a:spcPct val="115000"/>
              </a:lnSpc>
              <a:spcBef>
                <a:spcPts val="0"/>
              </a:spcBef>
              <a:spcAft>
                <a:spcPts val="0"/>
              </a:spcAft>
              <a:buClr>
                <a:schemeClr val="dk1"/>
              </a:buClr>
              <a:buSzPts val="1100"/>
              <a:buFont typeface="Arial"/>
              <a:buNone/>
            </a:pPr>
            <a:r>
              <a:t/>
            </a:r>
            <a:endParaRPr u="sng">
              <a:solidFill>
                <a:schemeClr val="hlink"/>
              </a:solidFill>
              <a:latin typeface="Cambria"/>
              <a:ea typeface="Cambria"/>
              <a:cs typeface="Cambria"/>
              <a:sym typeface="Cambria"/>
            </a:endParaRPr>
          </a:p>
          <a:p>
            <a:pPr indent="0" lvl="0" marL="457200" rtl="0" algn="l">
              <a:lnSpc>
                <a:spcPct val="115000"/>
              </a:lnSpc>
              <a:spcBef>
                <a:spcPts val="0"/>
              </a:spcBef>
              <a:spcAft>
                <a:spcPts val="0"/>
              </a:spcAft>
              <a:buClr>
                <a:schemeClr val="dk1"/>
              </a:buClr>
              <a:buSzPts val="1100"/>
              <a:buFont typeface="Arial"/>
              <a:buNone/>
            </a:pPr>
            <a:r>
              <a:rPr lang="en-US">
                <a:solidFill>
                  <a:schemeClr val="dk1"/>
                </a:solidFill>
                <a:latin typeface="Cambria"/>
                <a:ea typeface="Cambria"/>
                <a:cs typeface="Cambria"/>
                <a:sym typeface="Cambria"/>
              </a:rPr>
              <a:t>[3]"Revamp Your Apparel Supply Chain for Speed &amp; Flexibility," </a:t>
            </a:r>
            <a:r>
              <a:rPr i="1" lang="en-US">
                <a:solidFill>
                  <a:schemeClr val="dk1"/>
                </a:solidFill>
                <a:latin typeface="Cambria"/>
                <a:ea typeface="Cambria"/>
                <a:cs typeface="Cambria"/>
                <a:sym typeface="Cambria"/>
              </a:rPr>
              <a:t>Uphance</a:t>
            </a:r>
            <a:r>
              <a:rPr lang="en-US">
                <a:solidFill>
                  <a:schemeClr val="dk1"/>
                </a:solidFill>
                <a:latin typeface="Cambria"/>
                <a:ea typeface="Cambria"/>
                <a:cs typeface="Cambria"/>
                <a:sym typeface="Cambria"/>
              </a:rPr>
              <a:t>.</a:t>
            </a:r>
            <a:r>
              <a:rPr lang="en-US">
                <a:solidFill>
                  <a:schemeClr val="dk1"/>
                </a:solidFill>
                <a:uFill>
                  <a:noFill/>
                </a:uFill>
                <a:latin typeface="Cambria"/>
                <a:ea typeface="Cambria"/>
                <a:cs typeface="Cambria"/>
                <a:sym typeface="Cambria"/>
                <a:hlinkClick r:id="rId6">
                  <a:extLst>
                    <a:ext uri="{A12FA001-AC4F-418D-AE19-62706E023703}">
                      <ahyp:hlinkClr val="tx"/>
                    </a:ext>
                  </a:extLst>
                </a:hlinkClick>
              </a:rPr>
              <a:t> </a:t>
            </a:r>
            <a:r>
              <a:rPr lang="en-US" u="sng">
                <a:solidFill>
                  <a:schemeClr val="hlink"/>
                </a:solidFill>
                <a:latin typeface="Cambria"/>
                <a:ea typeface="Cambria"/>
                <a:cs typeface="Cambria"/>
                <a:sym typeface="Cambria"/>
                <a:hlinkClick r:id="rId7"/>
              </a:rPr>
              <a:t>https://www.uphance.com/revamp-your-apparel-supply-chain-for-speed-flexibility</a:t>
            </a:r>
            <a:endParaRPr u="sng">
              <a:solidFill>
                <a:schemeClr val="hlink"/>
              </a:solidFill>
              <a:latin typeface="Cambria"/>
              <a:ea typeface="Cambria"/>
              <a:cs typeface="Cambria"/>
              <a:sym typeface="Cambria"/>
            </a:endParaRPr>
          </a:p>
          <a:p>
            <a:pPr indent="0" lvl="0" marL="0" marR="0" rtl="0" algn="l">
              <a:spcBef>
                <a:spcPts val="0"/>
              </a:spcBef>
              <a:spcAft>
                <a:spcPts val="0"/>
              </a:spcAft>
              <a:buNone/>
            </a:pPr>
            <a:r>
              <a:t/>
            </a:r>
            <a:endParaRPr sz="1200">
              <a:solidFill>
                <a:schemeClr val="dk1"/>
              </a:solidFill>
              <a:latin typeface="Cambria"/>
              <a:ea typeface="Cambria"/>
              <a:cs typeface="Cambria"/>
              <a:sym typeface="Cambr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6"/>
          <p:cNvSpPr/>
          <p:nvPr/>
        </p:nvSpPr>
        <p:spPr>
          <a:xfrm>
            <a:off x="2660904" y="6528816"/>
            <a:ext cx="5614416" cy="329184"/>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7" name="Google Shape;397;p36"/>
          <p:cNvSpPr txBox="1"/>
          <p:nvPr>
            <p:ph type="title"/>
          </p:nvPr>
        </p:nvSpPr>
        <p:spPr>
          <a:xfrm>
            <a:off x="963760" y="3150298"/>
            <a:ext cx="10515600" cy="55740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252827"/>
              </a:buClr>
              <a:buSzPts val="4000"/>
              <a:buFont typeface="Times New Roman"/>
              <a:buNone/>
            </a:pPr>
            <a:r>
              <a:rPr lang="en-US" sz="4000">
                <a:solidFill>
                  <a:srgbClr val="252827"/>
                </a:solidFill>
                <a:latin typeface="Times New Roman"/>
                <a:ea typeface="Times New Roman"/>
                <a:cs typeface="Times New Roman"/>
                <a:sym typeface="Times New Roman"/>
              </a:rPr>
              <a:t>IT21373848 | Weerasinghe WMSRM</a:t>
            </a:r>
            <a:endParaRPr>
              <a:latin typeface="Times New Roman"/>
              <a:ea typeface="Times New Roman"/>
              <a:cs typeface="Times New Roman"/>
              <a:sym typeface="Times New Roman"/>
            </a:endParaRPr>
          </a:p>
        </p:txBody>
      </p:sp>
      <p:sp>
        <p:nvSpPr>
          <p:cNvPr id="398" name="Google Shape;398;p36"/>
          <p:cNvSpPr txBox="1"/>
          <p:nvPr>
            <p:ph idx="1" type="body"/>
          </p:nvPr>
        </p:nvSpPr>
        <p:spPr>
          <a:xfrm>
            <a:off x="963760" y="3745901"/>
            <a:ext cx="10363200" cy="418411"/>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400"/>
              <a:buNone/>
            </a:pPr>
            <a:r>
              <a:rPr lang="en-US">
                <a:solidFill>
                  <a:schemeClr val="dk1"/>
                </a:solidFill>
                <a:latin typeface="Times New Roman"/>
                <a:ea typeface="Times New Roman"/>
                <a:cs typeface="Times New Roman"/>
                <a:sym typeface="Times New Roman"/>
              </a:rPr>
              <a:t>Information Technology specialized in Software Engineering</a:t>
            </a:r>
            <a:endParaRPr/>
          </a:p>
        </p:txBody>
      </p:sp>
      <p:sp>
        <p:nvSpPr>
          <p:cNvPr id="399" name="Google Shape;399;p36"/>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a:t>
            </a:r>
            <a:r>
              <a:rPr lang="en-US" sz="1800">
                <a:solidFill>
                  <a:schemeClr val="dk1"/>
                </a:solidFill>
              </a:rPr>
              <a:t> </a:t>
            </a:r>
            <a:r>
              <a:rPr lang="en-US" sz="1800">
                <a:solidFill>
                  <a:schemeClr val="dk1"/>
                </a:solidFill>
              </a:rPr>
              <a:t>24-25J-65</a:t>
            </a:r>
            <a:endParaRPr sz="1800">
              <a:solidFill>
                <a:schemeClr val="dk1"/>
              </a:solidFill>
            </a:endParaRPr>
          </a:p>
        </p:txBody>
      </p:sp>
      <p:pic>
        <p:nvPicPr>
          <p:cNvPr id="400" name="Google Shape;400;p36"/>
          <p:cNvPicPr preferRelativeResize="0"/>
          <p:nvPr/>
        </p:nvPicPr>
        <p:blipFill>
          <a:blip r:embed="rId3">
            <a:alphaModFix/>
          </a:blip>
          <a:stretch>
            <a:fillRect/>
          </a:stretch>
        </p:blipFill>
        <p:spPr>
          <a:xfrm>
            <a:off x="10552325" y="124900"/>
            <a:ext cx="1583625" cy="211153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7"/>
          <p:cNvSpPr txBox="1"/>
          <p:nvPr>
            <p:ph type="ctrTitle"/>
          </p:nvPr>
        </p:nvSpPr>
        <p:spPr>
          <a:xfrm>
            <a:off x="483816" y="321608"/>
            <a:ext cx="8230416"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Individual Research Problem</a:t>
            </a:r>
            <a:endParaRPr/>
          </a:p>
        </p:txBody>
      </p:sp>
      <p:sp>
        <p:nvSpPr>
          <p:cNvPr id="406" name="Google Shape;406;p37"/>
          <p:cNvSpPr txBox="1"/>
          <p:nvPr/>
        </p:nvSpPr>
        <p:spPr>
          <a:xfrm>
            <a:off x="1059387" y="2157562"/>
            <a:ext cx="7806300" cy="206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How can we optimize carton packing and predict loading times using algorithms and machine learning for efficient garment logistics?</a:t>
            </a:r>
            <a:r>
              <a:rPr lang="en-US" sz="3200">
                <a:solidFill>
                  <a:schemeClr val="dk1"/>
                </a:solidFill>
                <a:latin typeface="Times New Roman"/>
                <a:ea typeface="Times New Roman"/>
                <a:cs typeface="Times New Roman"/>
                <a:sym typeface="Times New Roman"/>
              </a:rPr>
              <a:t> </a:t>
            </a:r>
            <a:endParaRPr/>
          </a:p>
        </p:txBody>
      </p:sp>
      <p:sp>
        <p:nvSpPr>
          <p:cNvPr id="407" name="Google Shape;407;p37"/>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a:t>
            </a:r>
            <a:r>
              <a:rPr lang="en-US" sz="1800">
                <a:solidFill>
                  <a:schemeClr val="dk1"/>
                </a:solidFill>
              </a:rPr>
              <a:t>24-25J-65</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6"/>
          <p:cNvSpPr txBox="1"/>
          <p:nvPr>
            <p:ph type="title"/>
          </p:nvPr>
        </p:nvSpPr>
        <p:spPr>
          <a:xfrm>
            <a:off x="5868557" y="1138036"/>
            <a:ext cx="5444382" cy="140247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Research question </a:t>
            </a:r>
            <a:endParaRPr>
              <a:highlight>
                <a:srgbClr val="FFFF00"/>
              </a:highlight>
            </a:endParaRPr>
          </a:p>
        </p:txBody>
      </p:sp>
      <p:cxnSp>
        <p:nvCxnSpPr>
          <p:cNvPr id="138" name="Google Shape;138;p6"/>
          <p:cNvCxnSpPr/>
          <p:nvPr/>
        </p:nvCxnSpPr>
        <p:spPr>
          <a:xfrm>
            <a:off x="5971697" y="871146"/>
            <a:ext cx="736939" cy="0"/>
          </a:xfrm>
          <a:prstGeom prst="straightConnector1">
            <a:avLst/>
          </a:prstGeom>
          <a:noFill/>
          <a:ln cap="flat" cmpd="sng" w="57150">
            <a:solidFill>
              <a:schemeClr val="accent4"/>
            </a:solidFill>
            <a:prstDash val="solid"/>
            <a:miter lim="800000"/>
            <a:headEnd len="sm" w="sm" type="none"/>
            <a:tailEnd len="sm" w="sm" type="none"/>
          </a:ln>
        </p:spPr>
      </p:cxnSp>
      <p:sp>
        <p:nvSpPr>
          <p:cNvPr id="139" name="Google Shape;139;p6"/>
          <p:cNvSpPr txBox="1"/>
          <p:nvPr>
            <p:ph idx="1" type="body"/>
          </p:nvPr>
        </p:nvSpPr>
        <p:spPr>
          <a:xfrm>
            <a:off x="5868557" y="2551176"/>
            <a:ext cx="5444400" cy="3591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How can artificial intelligence be utilized to optimize supply chain management in the garment industry, focusing on production scheduling, logistics, packing, and supplier evaluation to achieve cost reduction and improved efficiency?</a:t>
            </a:r>
            <a:endParaRPr/>
          </a:p>
          <a:p>
            <a:pPr indent="-101600" lvl="0" marL="228600" rtl="0" algn="l">
              <a:lnSpc>
                <a:spcPct val="90000"/>
              </a:lnSpc>
              <a:spcBef>
                <a:spcPts val="1000"/>
              </a:spcBef>
              <a:spcAft>
                <a:spcPts val="0"/>
              </a:spcAft>
              <a:buClr>
                <a:schemeClr val="dk1"/>
              </a:buClr>
              <a:buSzPts val="2000"/>
              <a:buNone/>
            </a:pPr>
            <a:r>
              <a:t/>
            </a:r>
            <a:endParaRPr sz="2000"/>
          </a:p>
        </p:txBody>
      </p:sp>
      <p:pic>
        <p:nvPicPr>
          <p:cNvPr id="140" name="Google Shape;140;p6"/>
          <p:cNvPicPr preferRelativeResize="0"/>
          <p:nvPr/>
        </p:nvPicPr>
        <p:blipFill>
          <a:blip r:embed="rId3">
            <a:alphaModFix/>
          </a:blip>
          <a:stretch>
            <a:fillRect/>
          </a:stretch>
        </p:blipFill>
        <p:spPr>
          <a:xfrm>
            <a:off x="124375" y="1819275"/>
            <a:ext cx="5563757" cy="292829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8"/>
          <p:cNvSpPr txBox="1"/>
          <p:nvPr>
            <p:ph type="ctrTitle"/>
          </p:nvPr>
        </p:nvSpPr>
        <p:spPr>
          <a:xfrm>
            <a:off x="839416" y="975023"/>
            <a:ext cx="6557700" cy="792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Individual Objectives</a:t>
            </a:r>
            <a:endParaRPr/>
          </a:p>
        </p:txBody>
      </p:sp>
      <p:sp>
        <p:nvSpPr>
          <p:cNvPr id="413" name="Google Shape;413;p38"/>
          <p:cNvSpPr txBox="1"/>
          <p:nvPr/>
        </p:nvSpPr>
        <p:spPr>
          <a:xfrm>
            <a:off x="755366" y="2174501"/>
            <a:ext cx="8918700" cy="15699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To develop a solution that optimizes carton packing by maximizing space and adhering to weight limits, while accurately predicting loading times using machine learning for efficient garment logistics.</a:t>
            </a:r>
            <a:endParaRPr sz="2400">
              <a:solidFill>
                <a:schemeClr val="dk1"/>
              </a:solidFill>
              <a:latin typeface="Times New Roman"/>
              <a:ea typeface="Times New Roman"/>
              <a:cs typeface="Times New Roman"/>
              <a:sym typeface="Times New Roman"/>
            </a:endParaRPr>
          </a:p>
          <a:p>
            <a:pPr indent="0" lvl="0" marL="45720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414" name="Google Shape;414;p38"/>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a:t>
            </a:r>
            <a:r>
              <a:rPr lang="en-US" sz="1800">
                <a:solidFill>
                  <a:schemeClr val="dk1"/>
                </a:solidFill>
              </a:rPr>
              <a:t>24-</a:t>
            </a:r>
            <a:r>
              <a:rPr lang="en-US" sz="1800">
                <a:solidFill>
                  <a:schemeClr val="dk1"/>
                </a:solidFill>
                <a:latin typeface="Arial"/>
                <a:ea typeface="Arial"/>
                <a:cs typeface="Arial"/>
                <a:sym typeface="Arial"/>
              </a:rPr>
              <a:t>2</a:t>
            </a:r>
            <a:r>
              <a:rPr lang="en-US" sz="1800">
                <a:solidFill>
                  <a:schemeClr val="dk1"/>
                </a:solidFill>
              </a:rPr>
              <a:t>5J</a:t>
            </a:r>
            <a:r>
              <a:rPr lang="en-US" sz="1800">
                <a:solidFill>
                  <a:schemeClr val="dk1"/>
                </a:solidFill>
                <a:latin typeface="Arial"/>
                <a:ea typeface="Arial"/>
                <a:cs typeface="Arial"/>
                <a:sym typeface="Arial"/>
              </a:rPr>
              <a:t>-</a:t>
            </a:r>
            <a:r>
              <a:rPr lang="en-US" sz="1800">
                <a:solidFill>
                  <a:schemeClr val="dk1"/>
                </a:solidFill>
              </a:rPr>
              <a:t>65</a:t>
            </a:r>
            <a:endParaRPr b="0" sz="1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9"/>
          <p:cNvSpPr txBox="1"/>
          <p:nvPr>
            <p:ph type="ctrTitle"/>
          </p:nvPr>
        </p:nvSpPr>
        <p:spPr>
          <a:xfrm>
            <a:off x="1428696" y="240328"/>
            <a:ext cx="4633613"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Research Gap</a:t>
            </a:r>
            <a:endParaRPr/>
          </a:p>
        </p:txBody>
      </p:sp>
      <p:sp>
        <p:nvSpPr>
          <p:cNvPr id="420" name="Google Shape;420;p3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a:t>
            </a:r>
            <a:r>
              <a:rPr lang="en-US" sz="1800">
                <a:solidFill>
                  <a:schemeClr val="dk1"/>
                </a:solidFill>
              </a:rPr>
              <a:t>24-25J-65</a:t>
            </a:r>
            <a:endParaRPr b="0" sz="1800">
              <a:solidFill>
                <a:schemeClr val="dk1"/>
              </a:solidFill>
              <a:latin typeface="Arial"/>
              <a:ea typeface="Arial"/>
              <a:cs typeface="Arial"/>
              <a:sym typeface="Arial"/>
            </a:endParaRPr>
          </a:p>
        </p:txBody>
      </p:sp>
      <p:pic>
        <p:nvPicPr>
          <p:cNvPr id="421" name="Google Shape;421;p39"/>
          <p:cNvPicPr preferRelativeResize="0"/>
          <p:nvPr/>
        </p:nvPicPr>
        <p:blipFill>
          <a:blip r:embed="rId3">
            <a:alphaModFix/>
          </a:blip>
          <a:stretch>
            <a:fillRect/>
          </a:stretch>
        </p:blipFill>
        <p:spPr>
          <a:xfrm>
            <a:off x="1026925" y="1032416"/>
            <a:ext cx="10138147" cy="515565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1edb1c1516_0_134"/>
          <p:cNvSpPr txBox="1"/>
          <p:nvPr>
            <p:ph type="ctrTitle"/>
          </p:nvPr>
        </p:nvSpPr>
        <p:spPr>
          <a:xfrm>
            <a:off x="1428696" y="240328"/>
            <a:ext cx="4633500" cy="792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Research Gap</a:t>
            </a:r>
            <a:endParaRPr/>
          </a:p>
        </p:txBody>
      </p:sp>
      <p:sp>
        <p:nvSpPr>
          <p:cNvPr id="427" name="Google Shape;427;g31edb1c1516_0_13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a:t>
            </a:r>
            <a:r>
              <a:rPr lang="en-US" sz="1800">
                <a:solidFill>
                  <a:schemeClr val="dk1"/>
                </a:solidFill>
              </a:rPr>
              <a:t>24-25J-65</a:t>
            </a:r>
            <a:endParaRPr b="0" sz="1800">
              <a:solidFill>
                <a:schemeClr val="dk1"/>
              </a:solidFill>
              <a:latin typeface="Arial"/>
              <a:ea typeface="Arial"/>
              <a:cs typeface="Arial"/>
              <a:sym typeface="Arial"/>
            </a:endParaRPr>
          </a:p>
        </p:txBody>
      </p:sp>
      <p:sp>
        <p:nvSpPr>
          <p:cNvPr id="428" name="Google Shape;428;g31edb1c1516_0_134"/>
          <p:cNvSpPr txBox="1"/>
          <p:nvPr/>
        </p:nvSpPr>
        <p:spPr>
          <a:xfrm>
            <a:off x="1080341" y="1580601"/>
            <a:ext cx="8918700" cy="3417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Existing solutions for carton packing and loading focus either on space optimization or time prediction but fail to integrate both effectively. There is a lack of comprehensive systems that consider box types, weight limits, vehicle dimensions, and accurately predict loading times for garment logistics. </a:t>
            </a:r>
            <a:endParaRPr sz="24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Provides a human-friendly algorithm that balances efficiency with ease of implementation for manual loaders, particularly in garment logistics.</a:t>
            </a:r>
            <a:endParaRPr sz="2400">
              <a:solidFill>
                <a:schemeClr val="dk1"/>
              </a:solidFill>
              <a:latin typeface="Times New Roman"/>
              <a:ea typeface="Times New Roman"/>
              <a:cs typeface="Times New Roman"/>
              <a:sym typeface="Times New Roman"/>
            </a:endParaRPr>
          </a:p>
          <a:p>
            <a:pPr indent="0" lvl="0" marL="45720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R2</a:t>
            </a:r>
            <a:r>
              <a:rPr lang="en-US" sz="1800">
                <a:solidFill>
                  <a:schemeClr val="dk1"/>
                </a:solidFill>
              </a:rPr>
              <a:t>5</a:t>
            </a:r>
            <a:r>
              <a:rPr lang="en-US" sz="1800">
                <a:solidFill>
                  <a:schemeClr val="dk1"/>
                </a:solidFill>
                <a:latin typeface="Arial"/>
                <a:ea typeface="Arial"/>
                <a:cs typeface="Arial"/>
                <a:sym typeface="Arial"/>
              </a:rPr>
              <a:t>-</a:t>
            </a:r>
            <a:r>
              <a:rPr lang="en-US" sz="1800">
                <a:solidFill>
                  <a:schemeClr val="dk1"/>
                </a:solidFill>
              </a:rPr>
              <a:t>65</a:t>
            </a:r>
            <a:endParaRPr b="0" sz="1800">
              <a:solidFill>
                <a:schemeClr val="dk1"/>
              </a:solidFill>
              <a:latin typeface="Arial"/>
              <a:ea typeface="Arial"/>
              <a:cs typeface="Arial"/>
              <a:sym typeface="Arial"/>
            </a:endParaRPr>
          </a:p>
        </p:txBody>
      </p:sp>
      <p:pic>
        <p:nvPicPr>
          <p:cNvPr id="434" name="Google Shape;434;p40"/>
          <p:cNvPicPr preferRelativeResize="0"/>
          <p:nvPr/>
        </p:nvPicPr>
        <p:blipFill rotWithShape="1">
          <a:blip r:embed="rId3">
            <a:alphaModFix/>
          </a:blip>
          <a:srcRect b="0" l="0" r="0" t="0"/>
          <a:stretch/>
        </p:blipFill>
        <p:spPr>
          <a:xfrm>
            <a:off x="553850" y="0"/>
            <a:ext cx="11084298" cy="7198924"/>
          </a:xfrm>
          <a:prstGeom prst="rect">
            <a:avLst/>
          </a:prstGeom>
          <a:noFill/>
          <a:ln>
            <a:noFill/>
          </a:ln>
        </p:spPr>
      </p:pic>
      <p:sp>
        <p:nvSpPr>
          <p:cNvPr id="435" name="Google Shape;435;p40"/>
          <p:cNvSpPr txBox="1"/>
          <p:nvPr>
            <p:ph type="ctrTitle"/>
          </p:nvPr>
        </p:nvSpPr>
        <p:spPr>
          <a:xfrm>
            <a:off x="-421259" y="5700873"/>
            <a:ext cx="4606800" cy="792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Prototype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1"/>
          <p:cNvSpPr txBox="1"/>
          <p:nvPr>
            <p:ph type="ctrTitle"/>
          </p:nvPr>
        </p:nvSpPr>
        <p:spPr>
          <a:xfrm>
            <a:off x="910723" y="592460"/>
            <a:ext cx="4824548"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a:t>
            </a:r>
            <a:endParaRPr/>
          </a:p>
        </p:txBody>
      </p:sp>
      <p:sp>
        <p:nvSpPr>
          <p:cNvPr id="441" name="Google Shape;441;p41"/>
          <p:cNvSpPr txBox="1"/>
          <p:nvPr/>
        </p:nvSpPr>
        <p:spPr>
          <a:xfrm>
            <a:off x="1200978" y="1546086"/>
            <a:ext cx="92904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3D model</a:t>
            </a:r>
            <a:endParaRPr sz="1800">
              <a:solidFill>
                <a:schemeClr val="dk1"/>
              </a:solidFill>
              <a:latin typeface="Times New Roman"/>
              <a:ea typeface="Times New Roman"/>
              <a:cs typeface="Times New Roman"/>
              <a:sym typeface="Times New Roman"/>
            </a:endParaRPr>
          </a:p>
        </p:txBody>
      </p:sp>
      <p:sp>
        <p:nvSpPr>
          <p:cNvPr id="442" name="Google Shape;442;p4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a:t>
            </a:r>
            <a:r>
              <a:rPr lang="en-US" sz="1800">
                <a:solidFill>
                  <a:schemeClr val="dk1"/>
                </a:solidFill>
              </a:rPr>
              <a:t>24-25J-65</a:t>
            </a:r>
            <a:endParaRPr b="0" sz="1800">
              <a:solidFill>
                <a:schemeClr val="dk1"/>
              </a:solidFill>
              <a:latin typeface="Arial"/>
              <a:ea typeface="Arial"/>
              <a:cs typeface="Arial"/>
              <a:sym typeface="Arial"/>
            </a:endParaRPr>
          </a:p>
        </p:txBody>
      </p:sp>
      <p:pic>
        <p:nvPicPr>
          <p:cNvPr id="443" name="Google Shape;443;p41"/>
          <p:cNvPicPr preferRelativeResize="0"/>
          <p:nvPr/>
        </p:nvPicPr>
        <p:blipFill>
          <a:blip r:embed="rId3">
            <a:alphaModFix/>
          </a:blip>
          <a:stretch>
            <a:fillRect/>
          </a:stretch>
        </p:blipFill>
        <p:spPr>
          <a:xfrm>
            <a:off x="1134650" y="1915386"/>
            <a:ext cx="8840045" cy="42726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ctrTitle"/>
          </p:nvPr>
        </p:nvSpPr>
        <p:spPr>
          <a:xfrm>
            <a:off x="910723" y="592460"/>
            <a:ext cx="4824548"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a:t>
            </a:r>
            <a:endParaRPr/>
          </a:p>
        </p:txBody>
      </p:sp>
      <p:sp>
        <p:nvSpPr>
          <p:cNvPr id="449" name="Google Shape;449;p4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a:t>
            </a:r>
            <a:r>
              <a:rPr lang="en-US" sz="1800">
                <a:solidFill>
                  <a:schemeClr val="dk1"/>
                </a:solidFill>
              </a:rPr>
              <a:t>24-25J-65</a:t>
            </a:r>
            <a:endParaRPr b="0" sz="1800">
              <a:solidFill>
                <a:schemeClr val="dk1"/>
              </a:solidFill>
              <a:latin typeface="Arial"/>
              <a:ea typeface="Arial"/>
              <a:cs typeface="Arial"/>
              <a:sym typeface="Arial"/>
            </a:endParaRPr>
          </a:p>
        </p:txBody>
      </p:sp>
      <p:pic>
        <p:nvPicPr>
          <p:cNvPr id="450" name="Google Shape;450;p42"/>
          <p:cNvPicPr preferRelativeResize="0"/>
          <p:nvPr/>
        </p:nvPicPr>
        <p:blipFill>
          <a:blip r:embed="rId3">
            <a:alphaModFix/>
          </a:blip>
          <a:stretch>
            <a:fillRect/>
          </a:stretch>
        </p:blipFill>
        <p:spPr>
          <a:xfrm>
            <a:off x="2632425" y="1384548"/>
            <a:ext cx="7162800" cy="4743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31edb1c1516_0_155"/>
          <p:cNvSpPr txBox="1"/>
          <p:nvPr>
            <p:ph type="ctrTitle"/>
          </p:nvPr>
        </p:nvSpPr>
        <p:spPr>
          <a:xfrm>
            <a:off x="910723" y="592460"/>
            <a:ext cx="4824600" cy="792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Developed part</a:t>
            </a:r>
            <a:endParaRPr/>
          </a:p>
        </p:txBody>
      </p:sp>
      <p:sp>
        <p:nvSpPr>
          <p:cNvPr id="456" name="Google Shape;456;g31edb1c1516_0_15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a:t>
            </a:r>
            <a:r>
              <a:rPr lang="en-US" sz="1800">
                <a:solidFill>
                  <a:schemeClr val="dk1"/>
                </a:solidFill>
              </a:rPr>
              <a:t>24-25J-65</a:t>
            </a:r>
            <a:endParaRPr b="0" sz="1800">
              <a:solidFill>
                <a:schemeClr val="dk1"/>
              </a:solidFill>
              <a:latin typeface="Arial"/>
              <a:ea typeface="Arial"/>
              <a:cs typeface="Arial"/>
              <a:sym typeface="Arial"/>
            </a:endParaRPr>
          </a:p>
        </p:txBody>
      </p:sp>
      <p:pic>
        <p:nvPicPr>
          <p:cNvPr id="457" name="Google Shape;457;g31edb1c1516_0_155"/>
          <p:cNvPicPr preferRelativeResize="0"/>
          <p:nvPr/>
        </p:nvPicPr>
        <p:blipFill>
          <a:blip r:embed="rId3">
            <a:alphaModFix/>
          </a:blip>
          <a:stretch>
            <a:fillRect/>
          </a:stretch>
        </p:blipFill>
        <p:spPr>
          <a:xfrm>
            <a:off x="2000788" y="1384460"/>
            <a:ext cx="5876925" cy="2781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type="title"/>
          </p:nvPr>
        </p:nvSpPr>
        <p:spPr>
          <a:xfrm>
            <a:off x="2224575" y="268200"/>
            <a:ext cx="6816300" cy="1320300"/>
          </a:xfrm>
          <a:prstGeom prst="rect">
            <a:avLst/>
          </a:prstGeom>
          <a:noFill/>
          <a:ln>
            <a:noFill/>
          </a:ln>
        </p:spPr>
        <p:txBody>
          <a:bodyPr anchorCtr="0" anchor="ctr" bIns="45700" lIns="91425" spcFirstLastPara="1" rIns="91425" wrap="square" tIns="45700">
            <a:normAutofit/>
          </a:bodyPr>
          <a:lstStyle/>
          <a:p>
            <a:pPr indent="0" lvl="0" marL="137160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Commercial Value</a:t>
            </a:r>
            <a:endParaRPr/>
          </a:p>
        </p:txBody>
      </p:sp>
      <p:sp>
        <p:nvSpPr>
          <p:cNvPr id="463" name="Google Shape;463;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latin typeface="Times New Roman"/>
              <a:ea typeface="Times New Roman"/>
              <a:cs typeface="Times New Roman"/>
              <a:sym typeface="Times New Roman"/>
            </a:endParaRPr>
          </a:p>
          <a:p>
            <a:pPr indent="-1651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Saves Costs: Better packing reduces space and transport costs.</a:t>
            </a:r>
            <a:endParaRPr>
              <a:latin typeface="Times New Roman"/>
              <a:ea typeface="Times New Roman"/>
              <a:cs typeface="Times New Roman"/>
              <a:sym typeface="Times New Roman"/>
            </a:endParaRPr>
          </a:p>
          <a:p>
            <a:pPr indent="-1651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Saves Time: Predicts loading time to avoid delays.</a:t>
            </a:r>
            <a:endParaRPr>
              <a:latin typeface="Times New Roman"/>
              <a:ea typeface="Times New Roman"/>
              <a:cs typeface="Times New Roman"/>
              <a:sym typeface="Times New Roman"/>
            </a:endParaRPr>
          </a:p>
          <a:p>
            <a:pPr indent="-1651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Uses Resources Well: Maximizes vehicle space.</a:t>
            </a:r>
            <a:endParaRPr>
              <a:latin typeface="Times New Roman"/>
              <a:ea typeface="Times New Roman"/>
              <a:cs typeface="Times New Roman"/>
              <a:sym typeface="Times New Roman"/>
            </a:endParaRPr>
          </a:p>
          <a:p>
            <a:pPr indent="-1651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Works for All: Fits different box types and vehicle sizes.</a:t>
            </a:r>
            <a:endParaRPr>
              <a:latin typeface="Times New Roman"/>
              <a:ea typeface="Times New Roman"/>
              <a:cs typeface="Times New Roman"/>
              <a:sym typeface="Times New Roman"/>
            </a:endParaRPr>
          </a:p>
          <a:p>
            <a:pPr indent="-165100" lvl="0" marL="228600" rtl="0" algn="l">
              <a:lnSpc>
                <a:spcPct val="90000"/>
              </a:lnSpc>
              <a:spcBef>
                <a:spcPts val="0"/>
              </a:spcBef>
              <a:spcAft>
                <a:spcPts val="0"/>
              </a:spcAft>
              <a:buSzPts val="1800"/>
              <a:buFont typeface="Times New Roman"/>
              <a:buChar char="•"/>
            </a:pPr>
            <a:r>
              <a:rPr lang="en-US">
                <a:latin typeface="Times New Roman"/>
                <a:ea typeface="Times New Roman"/>
                <a:cs typeface="Times New Roman"/>
                <a:sym typeface="Times New Roman"/>
              </a:rPr>
              <a:t>Gives an Edge: Makes logistics faster and more efficient.</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highlight>
                <a:srgbClr val="FFFF00"/>
              </a:highlight>
            </a:endParaRPr>
          </a:p>
        </p:txBody>
      </p:sp>
      <p:sp>
        <p:nvSpPr>
          <p:cNvPr id="464" name="Google Shape;464;p45"/>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IT</a:t>
            </a:r>
            <a:r>
              <a:rPr b="1" lang="en-US" sz="1800">
                <a:solidFill>
                  <a:schemeClr val="dk1"/>
                </a:solidFill>
              </a:rPr>
              <a:t>21373848</a:t>
            </a:r>
            <a:r>
              <a:rPr lang="en-US" sz="1800">
                <a:solidFill>
                  <a:schemeClr val="dk1"/>
                </a:solidFill>
                <a:latin typeface="Arial"/>
                <a:ea typeface="Arial"/>
                <a:cs typeface="Arial"/>
                <a:sym typeface="Arial"/>
              </a:rPr>
              <a:t>   |   </a:t>
            </a:r>
            <a:r>
              <a:rPr lang="en-US" sz="1800">
                <a:solidFill>
                  <a:schemeClr val="dk1"/>
                </a:solidFill>
              </a:rPr>
              <a:t>Weerasinghe WMSRM</a:t>
            </a:r>
            <a:r>
              <a:rPr b="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   </a:t>
            </a:r>
            <a:r>
              <a:rPr lang="en-US" sz="1800">
                <a:solidFill>
                  <a:schemeClr val="dk1"/>
                </a:solidFill>
              </a:rPr>
              <a:t>24-25J-65</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3"/>
          <p:cNvSpPr txBox="1"/>
          <p:nvPr>
            <p:ph type="ctrTitle"/>
          </p:nvPr>
        </p:nvSpPr>
        <p:spPr>
          <a:xfrm>
            <a:off x="753672" y="452672"/>
            <a:ext cx="3960250"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470" name="Google Shape;470;p43"/>
          <p:cNvSpPr txBox="1"/>
          <p:nvPr/>
        </p:nvSpPr>
        <p:spPr>
          <a:xfrm>
            <a:off x="751078" y="1479727"/>
            <a:ext cx="11215200" cy="160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dk1"/>
                </a:solidFill>
                <a:latin typeface="Arial"/>
                <a:ea typeface="Arial"/>
                <a:cs typeface="Arial"/>
                <a:sym typeface="Arial"/>
              </a:rPr>
              <a:t>[1] </a:t>
            </a:r>
            <a:r>
              <a:rPr lang="en-US">
                <a:solidFill>
                  <a:schemeClr val="dk1"/>
                </a:solidFill>
              </a:rPr>
              <a:t>3DBinPacking.com, "3D Bin Packing," Available at:</a:t>
            </a:r>
            <a:r>
              <a:rPr lang="en-US">
                <a:solidFill>
                  <a:schemeClr val="dk1"/>
                </a:solidFill>
                <a:uFill>
                  <a:noFill/>
                </a:uFill>
                <a:hlinkClick r:id="rId3">
                  <a:extLst>
                    <a:ext uri="{A12FA001-AC4F-418D-AE19-62706E023703}">
                      <ahyp:hlinkClr val="tx"/>
                    </a:ext>
                  </a:extLst>
                </a:hlinkClick>
              </a:rPr>
              <a:t> </a:t>
            </a:r>
            <a:r>
              <a:rPr lang="en-US" u="sng">
                <a:solidFill>
                  <a:schemeClr val="hlink"/>
                </a:solidFill>
                <a:hlinkClick r:id="rId4"/>
              </a:rPr>
              <a:t>https://www.3dbinpacking.com/</a:t>
            </a:r>
            <a:r>
              <a:rPr lang="en-US">
                <a:solidFill>
                  <a:schemeClr val="dk1"/>
                </a:solidFill>
              </a:rPr>
              <a:t>. Accessed on: Dec. 4, 2024.</a:t>
            </a:r>
            <a:endParaRPr>
              <a:solidFill>
                <a:schemeClr val="dk1"/>
              </a:solidFill>
              <a:latin typeface="Arial"/>
              <a:ea typeface="Arial"/>
              <a:cs typeface="Arial"/>
              <a:sym typeface="Arial"/>
            </a:endParaRPr>
          </a:p>
          <a:p>
            <a:pPr indent="0" lvl="0" marL="0" marR="0" rtl="0" algn="l">
              <a:spcBef>
                <a:spcPts val="0"/>
              </a:spcBef>
              <a:spcAft>
                <a:spcPts val="0"/>
              </a:spcAft>
              <a:buNone/>
            </a:pPr>
            <a:r>
              <a:t/>
            </a:r>
            <a:endParaRPr>
              <a:solidFill>
                <a:schemeClr val="dk1"/>
              </a:solidFill>
            </a:endParaRPr>
          </a:p>
          <a:p>
            <a:pPr indent="0" lvl="0" marL="0" marR="0" rtl="0" algn="l">
              <a:spcBef>
                <a:spcPts val="0"/>
              </a:spcBef>
              <a:spcAft>
                <a:spcPts val="0"/>
              </a:spcAft>
              <a:buNone/>
            </a:pPr>
            <a:r>
              <a:rPr lang="en-US">
                <a:solidFill>
                  <a:schemeClr val="dk1"/>
                </a:solidFill>
                <a:latin typeface="Arial"/>
                <a:ea typeface="Arial"/>
                <a:cs typeface="Arial"/>
                <a:sym typeface="Arial"/>
              </a:rPr>
              <a:t>[2] </a:t>
            </a:r>
            <a:r>
              <a:rPr lang="en-US">
                <a:solidFill>
                  <a:schemeClr val="dk1"/>
                </a:solidFill>
              </a:rPr>
              <a:t>Packing Optimizer, "Packing Optimizer," Available at:</a:t>
            </a:r>
            <a:r>
              <a:rPr lang="en-US">
                <a:solidFill>
                  <a:schemeClr val="dk1"/>
                </a:solidFill>
                <a:uFill>
                  <a:noFill/>
                </a:uFill>
                <a:hlinkClick r:id="rId5">
                  <a:extLst>
                    <a:ext uri="{A12FA001-AC4F-418D-AE19-62706E023703}">
                      <ahyp:hlinkClr val="tx"/>
                    </a:ext>
                  </a:extLst>
                </a:hlinkClick>
              </a:rPr>
              <a:t> </a:t>
            </a:r>
            <a:r>
              <a:rPr lang="en-US" u="sng">
                <a:solidFill>
                  <a:schemeClr val="hlink"/>
                </a:solidFill>
                <a:hlinkClick r:id="rId6"/>
              </a:rPr>
              <a:t>https://www.packingoptimizer.com/</a:t>
            </a:r>
            <a:r>
              <a:rPr lang="en-US">
                <a:solidFill>
                  <a:schemeClr val="dk1"/>
                </a:solidFill>
              </a:rPr>
              <a:t>. Accessed on: Dec. 4, 2024.</a:t>
            </a:r>
            <a:endParaRPr>
              <a:solidFill>
                <a:schemeClr val="dk1"/>
              </a:solidFill>
            </a:endParaRPr>
          </a:p>
          <a:p>
            <a:pPr indent="0" lvl="0" marL="0" marR="0" rtl="0" algn="l">
              <a:spcBef>
                <a:spcPts val="0"/>
              </a:spcBef>
              <a:spcAft>
                <a:spcPts val="0"/>
              </a:spcAft>
              <a:buNone/>
            </a:pPr>
            <a:r>
              <a:t/>
            </a:r>
            <a:endParaRPr>
              <a:solidFill>
                <a:schemeClr val="dk1"/>
              </a:solidFill>
            </a:endParaRPr>
          </a:p>
          <a:p>
            <a:pPr indent="0" lvl="0" marL="0" marR="0" rtl="0" algn="l">
              <a:spcBef>
                <a:spcPts val="0"/>
              </a:spcBef>
              <a:spcAft>
                <a:spcPts val="0"/>
              </a:spcAft>
              <a:buNone/>
            </a:pPr>
            <a:r>
              <a:rPr lang="en-US">
                <a:solidFill>
                  <a:schemeClr val="dk1"/>
                </a:solidFill>
                <a:latin typeface="Arial"/>
                <a:ea typeface="Arial"/>
                <a:cs typeface="Arial"/>
                <a:sym typeface="Arial"/>
              </a:rPr>
              <a:t>[3] </a:t>
            </a:r>
            <a:r>
              <a:rPr lang="en-US">
                <a:solidFill>
                  <a:schemeClr val="dk1"/>
                </a:solidFill>
              </a:rPr>
              <a:t>ShipHawk's Smart Packing, "Smart Packing Solutions," Available at: https://www.shiphawk.com/smart-packing/. Accessed on: Dec. 4, 2024.</a:t>
            </a:r>
            <a:endParaRPr>
              <a:solidFill>
                <a:schemeClr val="dk1"/>
              </a:solidFill>
              <a:latin typeface="Arial"/>
              <a:ea typeface="Arial"/>
              <a:cs typeface="Arial"/>
              <a:sym typeface="Arial"/>
            </a:endParaRPr>
          </a:p>
          <a:p>
            <a:pPr indent="0" lvl="0" marL="0" marR="0" rtl="0" algn="l">
              <a:spcBef>
                <a:spcPts val="0"/>
              </a:spcBef>
              <a:spcAft>
                <a:spcPts val="0"/>
              </a:spcAft>
              <a:buNone/>
            </a:pPr>
            <a:r>
              <a:t/>
            </a:r>
            <a:endParaRPr>
              <a:solidFill>
                <a:srgbClr val="000000"/>
              </a:solidFill>
              <a:latin typeface="Cambria"/>
              <a:ea typeface="Cambria"/>
              <a:cs typeface="Cambria"/>
              <a:sym typeface="Cambria"/>
            </a:endParaRPr>
          </a:p>
        </p:txBody>
      </p:sp>
      <p:sp>
        <p:nvSpPr>
          <p:cNvPr id="471" name="Google Shape;471;p4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IT21</a:t>
            </a:r>
            <a:r>
              <a:rPr lang="en-US" sz="1800">
                <a:solidFill>
                  <a:schemeClr val="dk1"/>
                </a:solidFill>
              </a:rPr>
              <a:t>373848</a:t>
            </a:r>
            <a:r>
              <a:rPr lang="en-US" sz="1800">
                <a:solidFill>
                  <a:schemeClr val="dk1"/>
                </a:solidFill>
                <a:latin typeface="Arial"/>
                <a:ea typeface="Arial"/>
                <a:cs typeface="Arial"/>
                <a:sym typeface="Arial"/>
              </a:rPr>
              <a:t>   |  </a:t>
            </a:r>
            <a:r>
              <a:rPr lang="en-US" sz="1800">
                <a:solidFill>
                  <a:schemeClr val="dk1"/>
                </a:solidFill>
              </a:rPr>
              <a:t>Weerasinghe WMSRM </a:t>
            </a:r>
            <a:r>
              <a:rPr lang="en-US" sz="1800">
                <a:solidFill>
                  <a:schemeClr val="dk1"/>
                </a:solidFill>
                <a:latin typeface="Arial"/>
                <a:ea typeface="Arial"/>
                <a:cs typeface="Arial"/>
                <a:sym typeface="Arial"/>
              </a:rPr>
              <a:t>|   </a:t>
            </a:r>
            <a:r>
              <a:rPr lang="en-US" sz="1800">
                <a:solidFill>
                  <a:schemeClr val="dk1"/>
                </a:solidFill>
              </a:rPr>
              <a:t>24-25J-65</a:t>
            </a:r>
            <a:endParaRPr b="0" sz="18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31edb1c1516_0_103"/>
          <p:cNvSpPr txBox="1"/>
          <p:nvPr>
            <p:ph type="title"/>
          </p:nvPr>
        </p:nvSpPr>
        <p:spPr>
          <a:xfrm>
            <a:off x="2224575" y="268200"/>
            <a:ext cx="6816300" cy="1320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Conclusion</a:t>
            </a:r>
            <a:endParaRPr/>
          </a:p>
        </p:txBody>
      </p:sp>
      <p:sp>
        <p:nvSpPr>
          <p:cNvPr id="477" name="Google Shape;477;g31edb1c1516_0_1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12700" rtl="0" algn="l">
              <a:lnSpc>
                <a:spcPct val="150000"/>
              </a:lnSpc>
              <a:spcBef>
                <a:spcPts val="0"/>
              </a:spcBef>
              <a:spcAft>
                <a:spcPts val="0"/>
              </a:spcAft>
              <a:buClr>
                <a:schemeClr val="dk1"/>
              </a:buClr>
              <a:buSzPts val="1100"/>
              <a:buFont typeface="Arial"/>
              <a:buNone/>
            </a:pPr>
            <a:r>
              <a:rPr lang="en-US" sz="2600"/>
              <a:t>●Integrated AI Solutions</a:t>
            </a:r>
            <a:endParaRPr sz="2600"/>
          </a:p>
          <a:p>
            <a:pPr indent="0" lvl="0" marL="12700" rtl="0" algn="l">
              <a:lnSpc>
                <a:spcPct val="150000"/>
              </a:lnSpc>
              <a:spcBef>
                <a:spcPts val="0"/>
              </a:spcBef>
              <a:spcAft>
                <a:spcPts val="0"/>
              </a:spcAft>
              <a:buClr>
                <a:schemeClr val="dk1"/>
              </a:buClr>
              <a:buSzPts val="1100"/>
              <a:buFont typeface="Arial"/>
              <a:buNone/>
            </a:pPr>
            <a:r>
              <a:rPr lang="en-US" sz="2600"/>
              <a:t>●Efficiency &amp; Cost Reduction</a:t>
            </a:r>
            <a:endParaRPr sz="2600"/>
          </a:p>
          <a:p>
            <a:pPr indent="0" lvl="0" marL="12700" rtl="0" algn="l">
              <a:lnSpc>
                <a:spcPct val="150000"/>
              </a:lnSpc>
              <a:spcBef>
                <a:spcPts val="0"/>
              </a:spcBef>
              <a:spcAft>
                <a:spcPts val="0"/>
              </a:spcAft>
              <a:buClr>
                <a:schemeClr val="dk1"/>
              </a:buClr>
              <a:buSzPts val="1100"/>
              <a:buFont typeface="Arial"/>
              <a:buNone/>
            </a:pPr>
            <a:r>
              <a:rPr lang="en-US" sz="2600"/>
              <a:t>●Real-Time Adaptability</a:t>
            </a:r>
            <a:endParaRPr sz="2600"/>
          </a:p>
          <a:p>
            <a:pPr indent="0" lvl="0" marL="0" rtl="0" algn="l">
              <a:lnSpc>
                <a:spcPct val="90000"/>
              </a:lnSpc>
              <a:spcBef>
                <a:spcPts val="1000"/>
              </a:spcBef>
              <a:spcAft>
                <a:spcPts val="0"/>
              </a:spcAft>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7"/>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7"/>
          <p:cNvSpPr/>
          <p:nvPr/>
        </p:nvSpPr>
        <p:spPr>
          <a:xfrm flipH="1" rot="10800000">
            <a:off x="7662477" y="2831062"/>
            <a:ext cx="4083300" cy="4083300"/>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47" name="Google Shape;147;p7"/>
          <p:cNvPicPr preferRelativeResize="0"/>
          <p:nvPr/>
        </p:nvPicPr>
        <p:blipFill>
          <a:blip r:embed="rId3">
            <a:alphaModFix/>
          </a:blip>
          <a:stretch>
            <a:fillRect/>
          </a:stretch>
        </p:blipFill>
        <p:spPr>
          <a:xfrm>
            <a:off x="263450" y="1683150"/>
            <a:ext cx="11834900" cy="3444125"/>
          </a:xfrm>
          <a:prstGeom prst="rect">
            <a:avLst/>
          </a:prstGeom>
          <a:solidFill>
            <a:schemeClr val="lt1"/>
          </a:solidFill>
          <a:ln>
            <a:noFill/>
          </a:ln>
        </p:spPr>
      </p:pic>
      <p:sp>
        <p:nvSpPr>
          <p:cNvPr id="148" name="Google Shape;148;p7"/>
          <p:cNvSpPr txBox="1"/>
          <p:nvPr>
            <p:ph type="title"/>
          </p:nvPr>
        </p:nvSpPr>
        <p:spPr>
          <a:xfrm>
            <a:off x="4565282" y="280661"/>
            <a:ext cx="5444400" cy="1402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Objectives</a:t>
            </a:r>
            <a:endParaRPr>
              <a:highlight>
                <a:srgbClr val="FFFF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nvSpPr>
        <p:spPr>
          <a:xfrm>
            <a:off x="2079300" y="689025"/>
            <a:ext cx="10112700" cy="13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SYSTEM ARCHITECTURE (OVERALL)</a:t>
            </a:r>
            <a:endParaRPr sz="2800">
              <a:solidFill>
                <a:schemeClr val="dk1"/>
              </a:solidFill>
            </a:endParaRPr>
          </a:p>
        </p:txBody>
      </p:sp>
      <p:pic>
        <p:nvPicPr>
          <p:cNvPr id="154" name="Google Shape;154;p10"/>
          <p:cNvPicPr preferRelativeResize="0"/>
          <p:nvPr/>
        </p:nvPicPr>
        <p:blipFill>
          <a:blip r:embed="rId3">
            <a:alphaModFix/>
          </a:blip>
          <a:stretch>
            <a:fillRect/>
          </a:stretch>
        </p:blipFill>
        <p:spPr>
          <a:xfrm>
            <a:off x="3225875" y="1425250"/>
            <a:ext cx="4498076" cy="4861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1"/>
          <p:cNvSpPr/>
          <p:nvPr/>
        </p:nvSpPr>
        <p:spPr>
          <a:xfrm>
            <a:off x="2660904" y="6528816"/>
            <a:ext cx="5614416" cy="329184"/>
          </a:xfrm>
          <a:prstGeom prst="rect">
            <a:avLst/>
          </a:prstGeom>
          <a:solidFill>
            <a:schemeClr val="lt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11"/>
          <p:cNvSpPr txBox="1"/>
          <p:nvPr>
            <p:ph type="title"/>
          </p:nvPr>
        </p:nvSpPr>
        <p:spPr>
          <a:xfrm>
            <a:off x="621538" y="2845225"/>
            <a:ext cx="8586470" cy="74942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52827"/>
              </a:buClr>
              <a:buSzPts val="4000"/>
              <a:buFont typeface="Times New Roman"/>
              <a:buNone/>
            </a:pPr>
            <a:r>
              <a:rPr lang="en-US" sz="4000">
                <a:solidFill>
                  <a:srgbClr val="252827"/>
                </a:solidFill>
                <a:latin typeface="Times New Roman"/>
                <a:ea typeface="Times New Roman"/>
                <a:cs typeface="Times New Roman"/>
                <a:sym typeface="Times New Roman"/>
              </a:rPr>
              <a:t>IT21167614 </a:t>
            </a:r>
            <a:r>
              <a:rPr lang="en-US" sz="3600">
                <a:solidFill>
                  <a:srgbClr val="252827"/>
                </a:solidFill>
                <a:latin typeface="Times New Roman"/>
                <a:ea typeface="Times New Roman"/>
                <a:cs typeface="Times New Roman"/>
                <a:sym typeface="Times New Roman"/>
              </a:rPr>
              <a:t>| Mahagedara D N </a:t>
            </a:r>
            <a:endParaRPr sz="5400">
              <a:latin typeface="Times New Roman"/>
              <a:ea typeface="Times New Roman"/>
              <a:cs typeface="Times New Roman"/>
              <a:sym typeface="Times New Roman"/>
            </a:endParaRPr>
          </a:p>
        </p:txBody>
      </p:sp>
      <p:sp>
        <p:nvSpPr>
          <p:cNvPr id="161" name="Google Shape;161;p11"/>
          <p:cNvSpPr txBox="1"/>
          <p:nvPr>
            <p:ph idx="1" type="body"/>
          </p:nvPr>
        </p:nvSpPr>
        <p:spPr>
          <a:xfrm>
            <a:off x="621538" y="3732143"/>
            <a:ext cx="10363200" cy="548865"/>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0"/>
              <a:buNone/>
            </a:pPr>
            <a:r>
              <a:rPr lang="en-US">
                <a:solidFill>
                  <a:schemeClr val="dk1"/>
                </a:solidFill>
                <a:latin typeface="Times New Roman"/>
                <a:ea typeface="Times New Roman"/>
                <a:cs typeface="Times New Roman"/>
                <a:sym typeface="Times New Roman"/>
              </a:rPr>
              <a:t>Software Engineering </a:t>
            </a:r>
            <a:r>
              <a:rPr lang="en-US" sz="2400">
                <a:solidFill>
                  <a:schemeClr val="dk1"/>
                </a:solidFill>
                <a:latin typeface="Times New Roman"/>
                <a:ea typeface="Times New Roman"/>
                <a:cs typeface="Times New Roman"/>
                <a:sym typeface="Times New Roman"/>
              </a:rPr>
              <a:t>(</a:t>
            </a:r>
            <a:r>
              <a:rPr lang="en-US">
                <a:solidFill>
                  <a:schemeClr val="dk1"/>
                </a:solidFill>
                <a:latin typeface="Times New Roman"/>
                <a:ea typeface="Times New Roman"/>
                <a:cs typeface="Times New Roman"/>
                <a:sym typeface="Times New Roman"/>
              </a:rPr>
              <a:t>SE</a:t>
            </a:r>
            <a:r>
              <a:rPr lang="en-US" sz="2400">
                <a:solidFill>
                  <a:schemeClr val="dk1"/>
                </a:solidFill>
                <a:latin typeface="Times New Roman"/>
                <a:ea typeface="Times New Roman"/>
                <a:cs typeface="Times New Roman"/>
                <a:sym typeface="Times New Roman"/>
              </a:rPr>
              <a:t>)</a:t>
            </a:r>
            <a:endParaRPr/>
          </a:p>
        </p:txBody>
      </p:sp>
      <p:sp>
        <p:nvSpPr>
          <p:cNvPr id="162" name="Google Shape;162;p11"/>
          <p:cNvSpPr/>
          <p:nvPr/>
        </p:nvSpPr>
        <p:spPr>
          <a:xfrm>
            <a:off x="2802572" y="6492875"/>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IT21167614</a:t>
            </a:r>
            <a:r>
              <a:rPr lang="en-US" sz="1800">
                <a:solidFill>
                  <a:schemeClr val="dk1"/>
                </a:solidFill>
                <a:latin typeface="Times New Roman"/>
                <a:ea typeface="Times New Roman"/>
                <a:cs typeface="Times New Roman"/>
                <a:sym typeface="Times New Roman"/>
              </a:rPr>
              <a:t>| Mahagedara D N    | </a:t>
            </a:r>
            <a:r>
              <a:rPr lang="en-US" sz="1800">
                <a:solidFill>
                  <a:schemeClr val="dk1"/>
                </a:solidFill>
              </a:rPr>
              <a:t>24-25J-65</a:t>
            </a:r>
            <a:endParaRPr/>
          </a:p>
        </p:txBody>
      </p:sp>
      <p:pic>
        <p:nvPicPr>
          <p:cNvPr id="163" name="Google Shape;163;p11"/>
          <p:cNvPicPr preferRelativeResize="0"/>
          <p:nvPr/>
        </p:nvPicPr>
        <p:blipFill rotWithShape="1">
          <a:blip r:embed="rId3">
            <a:alphaModFix/>
          </a:blip>
          <a:srcRect b="5673" l="14443" r="10408" t="5673"/>
          <a:stretch/>
        </p:blipFill>
        <p:spPr>
          <a:xfrm>
            <a:off x="10219000" y="-12"/>
            <a:ext cx="1973002" cy="2327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ctrTitle"/>
          </p:nvPr>
        </p:nvSpPr>
        <p:spPr>
          <a:xfrm>
            <a:off x="941852" y="730925"/>
            <a:ext cx="8379736"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Individual Research Problem</a:t>
            </a:r>
            <a:endParaRPr/>
          </a:p>
        </p:txBody>
      </p:sp>
      <p:sp>
        <p:nvSpPr>
          <p:cNvPr id="169" name="Google Shape;169;p12"/>
          <p:cNvSpPr txBox="1"/>
          <p:nvPr/>
        </p:nvSpPr>
        <p:spPr>
          <a:xfrm>
            <a:off x="1101713" y="1709847"/>
            <a:ext cx="9877800" cy="2555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200">
                <a:solidFill>
                  <a:schemeClr val="dk1"/>
                </a:solidFill>
                <a:latin typeface="Times New Roman"/>
                <a:ea typeface="Times New Roman"/>
                <a:cs typeface="Times New Roman"/>
                <a:sym typeface="Times New Roman"/>
              </a:rPr>
              <a:t>Production Scheduling And Optimizations</a:t>
            </a:r>
            <a:endParaRPr sz="3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3200">
                <a:solidFill>
                  <a:schemeClr val="dk1"/>
                </a:solidFill>
                <a:latin typeface="Times New Roman"/>
                <a:ea typeface="Times New Roman"/>
                <a:cs typeface="Times New Roman"/>
                <a:sym typeface="Times New Roman"/>
              </a:rPr>
              <a:t>How to plan and schedule production item</a:t>
            </a:r>
            <a:r>
              <a:rPr lang="en-US" sz="3200">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deliveries more accurately and optimize each production line by identifying bottlenecks.</a:t>
            </a:r>
            <a:endParaRPr sz="3200">
              <a:solidFill>
                <a:schemeClr val="dk1"/>
              </a:solidFill>
              <a:latin typeface="Times New Roman"/>
              <a:ea typeface="Times New Roman"/>
              <a:cs typeface="Times New Roman"/>
              <a:sym typeface="Times New Roman"/>
            </a:endParaRPr>
          </a:p>
        </p:txBody>
      </p:sp>
      <p:sp>
        <p:nvSpPr>
          <p:cNvPr id="170" name="Google Shape;170;p12"/>
          <p:cNvSpPr/>
          <p:nvPr/>
        </p:nvSpPr>
        <p:spPr>
          <a:xfrm>
            <a:off x="2802572" y="6492875"/>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IT21167614| Mahagedara D N    |  </a:t>
            </a:r>
            <a:r>
              <a:rPr lang="en-US" sz="1800">
                <a:solidFill>
                  <a:schemeClr val="dk1"/>
                </a:solidFill>
              </a:rPr>
              <a:t>24-25J-65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3"/>
          <p:cNvSpPr txBox="1"/>
          <p:nvPr>
            <p:ph type="ctrTitle"/>
          </p:nvPr>
        </p:nvSpPr>
        <p:spPr>
          <a:xfrm>
            <a:off x="1108069" y="455856"/>
            <a:ext cx="6309634" cy="79208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Individual Objectives</a:t>
            </a:r>
            <a:endParaRPr/>
          </a:p>
        </p:txBody>
      </p:sp>
      <p:sp>
        <p:nvSpPr>
          <p:cNvPr id="176" name="Google Shape;176;p13"/>
          <p:cNvSpPr txBox="1"/>
          <p:nvPr/>
        </p:nvSpPr>
        <p:spPr>
          <a:xfrm>
            <a:off x="1108069" y="1455072"/>
            <a:ext cx="9865200" cy="3078300"/>
          </a:xfrm>
          <a:prstGeom prst="rect">
            <a:avLst/>
          </a:prstGeom>
          <a:noFill/>
          <a:ln>
            <a:noFill/>
          </a:ln>
        </p:spPr>
        <p:txBody>
          <a:bodyPr anchorCtr="0" anchor="t" bIns="45700" lIns="91425" spcFirstLastPara="1" rIns="91425" wrap="square" tIns="45700">
            <a:spAutoFit/>
          </a:bodyPr>
          <a:lstStyle/>
          <a:p>
            <a:pPr indent="-412750" lvl="0" marL="457200" rtl="0" algn="l">
              <a:lnSpc>
                <a:spcPct val="150000"/>
              </a:lnSpc>
              <a:spcBef>
                <a:spcPts val="0"/>
              </a:spcBef>
              <a:spcAft>
                <a:spcPts val="0"/>
              </a:spcAft>
              <a:buClr>
                <a:schemeClr val="dk1"/>
              </a:buClr>
              <a:buSzPts val="2900"/>
              <a:buChar char="•"/>
            </a:pPr>
            <a:r>
              <a:rPr b="1" lang="en-US" sz="2000">
                <a:solidFill>
                  <a:schemeClr val="dk1"/>
                </a:solidFill>
              </a:rPr>
              <a:t>Create an AI solution</a:t>
            </a:r>
            <a:r>
              <a:rPr lang="en-US" sz="2000">
                <a:solidFill>
                  <a:schemeClr val="dk1"/>
                </a:solidFill>
              </a:rPr>
              <a:t> to predict order delivery times more accurately.</a:t>
            </a:r>
            <a:endParaRPr sz="2000">
              <a:solidFill>
                <a:schemeClr val="dk1"/>
              </a:solidFill>
            </a:endParaRPr>
          </a:p>
          <a:p>
            <a:pPr indent="-412750" lvl="0" marL="457200" rtl="0" algn="l">
              <a:lnSpc>
                <a:spcPct val="150000"/>
              </a:lnSpc>
              <a:spcBef>
                <a:spcPts val="0"/>
              </a:spcBef>
              <a:spcAft>
                <a:spcPts val="0"/>
              </a:spcAft>
              <a:buClr>
                <a:schemeClr val="dk1"/>
              </a:buClr>
              <a:buSzPts val="2900"/>
              <a:buChar char="•"/>
            </a:pPr>
            <a:r>
              <a:rPr b="1" lang="en-US" sz="2000">
                <a:solidFill>
                  <a:schemeClr val="dk1"/>
                </a:solidFill>
              </a:rPr>
              <a:t>Develop an application-level solution</a:t>
            </a:r>
            <a:r>
              <a:rPr lang="en-US" sz="2000">
                <a:solidFill>
                  <a:schemeClr val="dk1"/>
                </a:solidFill>
              </a:rPr>
              <a:t> to identify bottlenecks in production lines.</a:t>
            </a:r>
            <a:endParaRPr sz="2000">
              <a:solidFill>
                <a:schemeClr val="dk1"/>
              </a:solidFill>
            </a:endParaRPr>
          </a:p>
          <a:p>
            <a:pPr indent="-412750" lvl="0" marL="457200" rtl="0" algn="l">
              <a:lnSpc>
                <a:spcPct val="150000"/>
              </a:lnSpc>
              <a:spcBef>
                <a:spcPts val="0"/>
              </a:spcBef>
              <a:spcAft>
                <a:spcPts val="0"/>
              </a:spcAft>
              <a:buClr>
                <a:schemeClr val="dk1"/>
              </a:buClr>
              <a:buSzPts val="2900"/>
              <a:buChar char="•"/>
            </a:pPr>
            <a:r>
              <a:rPr b="1" lang="en-US" sz="2000">
                <a:solidFill>
                  <a:schemeClr val="dk1"/>
                </a:solidFill>
              </a:rPr>
              <a:t>Integrate the predictive model</a:t>
            </a:r>
            <a:r>
              <a:rPr lang="en-US" sz="2000">
                <a:solidFill>
                  <a:schemeClr val="dk1"/>
                </a:solidFill>
              </a:rPr>
              <a:t> into the backend system.</a:t>
            </a:r>
            <a:endParaRPr sz="2000">
              <a:solidFill>
                <a:schemeClr val="dk1"/>
              </a:solidFill>
            </a:endParaRPr>
          </a:p>
          <a:p>
            <a:pPr indent="-412750" lvl="0" marL="457200" rtl="0" algn="l">
              <a:lnSpc>
                <a:spcPct val="150000"/>
              </a:lnSpc>
              <a:spcBef>
                <a:spcPts val="0"/>
              </a:spcBef>
              <a:spcAft>
                <a:spcPts val="0"/>
              </a:spcAft>
              <a:buClr>
                <a:schemeClr val="dk1"/>
              </a:buClr>
              <a:buSzPts val="2900"/>
              <a:buChar char="•"/>
            </a:pPr>
            <a:r>
              <a:rPr b="1" lang="en-US" sz="2000">
                <a:solidFill>
                  <a:schemeClr val="dk1"/>
                </a:solidFill>
              </a:rPr>
              <a:t>Collect historical data</a:t>
            </a:r>
            <a:r>
              <a:rPr lang="en-US" sz="2000">
                <a:solidFill>
                  <a:schemeClr val="dk1"/>
                </a:solidFill>
              </a:rPr>
              <a:t> on delivered items from garment production.</a:t>
            </a:r>
            <a:endParaRPr sz="2900">
              <a:solidFill>
                <a:schemeClr val="dk1"/>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sp>
        <p:nvSpPr>
          <p:cNvPr id="177" name="Google Shape;177;p13"/>
          <p:cNvSpPr/>
          <p:nvPr/>
        </p:nvSpPr>
        <p:spPr>
          <a:xfrm>
            <a:off x="2802572" y="6492875"/>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IT21167614| Mahagedara D N    |  </a:t>
            </a:r>
            <a:r>
              <a:rPr lang="en-US" sz="1800">
                <a:solidFill>
                  <a:schemeClr val="dk1"/>
                </a:solidFill>
              </a:rPr>
              <a:t>24-25J-65</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8BDF95A0-BFAE-4F1B-B447-6264F665E450}"/>
</file>

<file path=customXml/itemProps2.xml><?xml version="1.0" encoding="utf-8"?>
<ds:datastoreItem xmlns:ds="http://schemas.openxmlformats.org/officeDocument/2006/customXml" ds:itemID="{E0950BC3-F1B3-4305-8DAE-9F41623A1761}"/>
</file>

<file path=customXml/itemProps3.xml><?xml version="1.0" encoding="utf-8"?>
<ds:datastoreItem xmlns:ds="http://schemas.openxmlformats.org/officeDocument/2006/customXml" ds:itemID="{DC76FD58-3317-4B67-8776-AC714ED3CD8F}"/>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Ilandara Pedige N.C. it20176556</dc:creator>
  <dcterms:created xsi:type="dcterms:W3CDTF">2024-04-25T12:55:58Z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